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87" r:id="rId4"/>
  </p:sldMasterIdLst>
  <p:notesMasterIdLst>
    <p:notesMasterId r:id="rId10"/>
  </p:notesMasterIdLst>
  <p:handoutMasterIdLst>
    <p:handoutMasterId r:id="rId11"/>
  </p:handoutMasterIdLst>
  <p:sldIdLst>
    <p:sldId id="256" r:id="rId5"/>
    <p:sldId id="257" r:id="rId6"/>
    <p:sldId id="258" r:id="rId7"/>
    <p:sldId id="259" r:id="rId8"/>
    <p:sldId id="260" r:id="rId9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ros Soft Medium" panose="020B0604020202020204" charset="0"/>
      <p:regular r:id="rId18"/>
      <p:italic r:id="rId19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DC0"/>
    <a:srgbClr val="FFFEFD"/>
    <a:srgbClr val="4674AC"/>
    <a:srgbClr val="FD5F08"/>
    <a:srgbClr val="EC672C"/>
    <a:srgbClr val="6A346A"/>
    <a:srgbClr val="007F95"/>
    <a:srgbClr val="6C336C"/>
    <a:srgbClr val="107B43"/>
    <a:srgbClr val="007E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5BB753-CBD1-4D93-8C70-47B4D5479E3D}" v="169" dt="2019-06-11T10:33:24.241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956"/>
  </p:normalViewPr>
  <p:slideViewPr>
    <p:cSldViewPr snapToGrid="0" snapToObjects="1">
      <p:cViewPr varScale="1">
        <p:scale>
          <a:sx n="103" d="100"/>
          <a:sy n="103" d="100"/>
        </p:scale>
        <p:origin x="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iff Smith" userId="564c88c5-bb80-4cb7-a009-cacc5d668458" providerId="ADAL" clId="{8C5BB753-CBD1-4D93-8C70-47B4D5479E3D}"/>
    <pc:docChg chg="addSld delSld modSld">
      <pc:chgData name="Cliff Smith" userId="564c88c5-bb80-4cb7-a009-cacc5d668458" providerId="ADAL" clId="{8C5BB753-CBD1-4D93-8C70-47B4D5479E3D}" dt="2019-06-11T10:33:24.241" v="182" actId="14100"/>
      <pc:docMkLst>
        <pc:docMk/>
      </pc:docMkLst>
      <pc:sldChg chg="modSp modTransition">
        <pc:chgData name="Cliff Smith" userId="564c88c5-bb80-4cb7-a009-cacc5d668458" providerId="ADAL" clId="{8C5BB753-CBD1-4D93-8C70-47B4D5479E3D}" dt="2019-06-11T10:33:24.241" v="182" actId="14100"/>
        <pc:sldMkLst>
          <pc:docMk/>
          <pc:sldMk cId="76321393" sldId="256"/>
        </pc:sldMkLst>
        <pc:picChg chg="mod">
          <ac:chgData name="Cliff Smith" userId="564c88c5-bb80-4cb7-a009-cacc5d668458" providerId="ADAL" clId="{8C5BB753-CBD1-4D93-8C70-47B4D5479E3D}" dt="2019-06-11T10:33:24.241" v="182" actId="14100"/>
          <ac:picMkLst>
            <pc:docMk/>
            <pc:sldMk cId="76321393" sldId="256"/>
            <ac:picMk id="1026" creationId="{AF1F2AEC-60A1-4BD9-AF01-366DBA27535D}"/>
          </ac:picMkLst>
        </pc:picChg>
        <pc:picChg chg="mod">
          <ac:chgData name="Cliff Smith" userId="564c88c5-bb80-4cb7-a009-cacc5d668458" providerId="ADAL" clId="{8C5BB753-CBD1-4D93-8C70-47B4D5479E3D}" dt="2019-06-11T10:33:14.581" v="181" actId="1076"/>
          <ac:picMkLst>
            <pc:docMk/>
            <pc:sldMk cId="76321393" sldId="256"/>
            <ac:picMk id="1028" creationId="{AAB8C553-8BCC-4BAD-9C78-B0A5A70C3174}"/>
          </ac:picMkLst>
        </pc:picChg>
        <pc:picChg chg="mod">
          <ac:chgData name="Cliff Smith" userId="564c88c5-bb80-4cb7-a009-cacc5d668458" providerId="ADAL" clId="{8C5BB753-CBD1-4D93-8C70-47B4D5479E3D}" dt="2019-06-11T10:33:00.696" v="177" actId="1076"/>
          <ac:picMkLst>
            <pc:docMk/>
            <pc:sldMk cId="76321393" sldId="256"/>
            <ac:picMk id="1030" creationId="{0B80AD9E-8A2E-4FD0-B52B-2CFBB4B4F5F7}"/>
          </ac:picMkLst>
        </pc:picChg>
        <pc:picChg chg="mod">
          <ac:chgData name="Cliff Smith" userId="564c88c5-bb80-4cb7-a009-cacc5d668458" providerId="ADAL" clId="{8C5BB753-CBD1-4D93-8C70-47B4D5479E3D}" dt="2019-06-11T10:32:58.375" v="176" actId="14100"/>
          <ac:picMkLst>
            <pc:docMk/>
            <pc:sldMk cId="76321393" sldId="256"/>
            <ac:picMk id="2050" creationId="{52BA0F6C-152F-4FBB-A35D-6B420D97A44A}"/>
          </ac:picMkLst>
        </pc:picChg>
      </pc:sldChg>
      <pc:sldChg chg="modSp modTransition">
        <pc:chgData name="Cliff Smith" userId="564c88c5-bb80-4cb7-a009-cacc5d668458" providerId="ADAL" clId="{8C5BB753-CBD1-4D93-8C70-47B4D5479E3D}" dt="2019-06-11T10:09:30.538" v="175" actId="113"/>
        <pc:sldMkLst>
          <pc:docMk/>
          <pc:sldMk cId="2718064443" sldId="257"/>
        </pc:sldMkLst>
        <pc:graphicFrameChg chg="mod">
          <ac:chgData name="Cliff Smith" userId="564c88c5-bb80-4cb7-a009-cacc5d668458" providerId="ADAL" clId="{8C5BB753-CBD1-4D93-8C70-47B4D5479E3D}" dt="2019-06-11T10:09:30.538" v="175" actId="113"/>
          <ac:graphicFrameMkLst>
            <pc:docMk/>
            <pc:sldMk cId="2718064443" sldId="257"/>
            <ac:graphicFrameMk id="8" creationId="{738A3D64-EBD7-43F6-95D8-340AAD840472}"/>
          </ac:graphicFrameMkLst>
        </pc:graphicFrameChg>
        <pc:graphicFrameChg chg="mod">
          <ac:chgData name="Cliff Smith" userId="564c88c5-bb80-4cb7-a009-cacc5d668458" providerId="ADAL" clId="{8C5BB753-CBD1-4D93-8C70-47B4D5479E3D}" dt="2019-06-11T10:09:07.627" v="173" actId="113"/>
          <ac:graphicFrameMkLst>
            <pc:docMk/>
            <pc:sldMk cId="2718064443" sldId="257"/>
            <ac:graphicFrameMk id="9" creationId="{98EC81AC-421D-471A-A339-BBBB711768AF}"/>
          </ac:graphicFrameMkLst>
        </pc:graphicFrameChg>
      </pc:sldChg>
      <pc:sldChg chg="modTransition">
        <pc:chgData name="Cliff Smith" userId="564c88c5-bb80-4cb7-a009-cacc5d668458" providerId="ADAL" clId="{8C5BB753-CBD1-4D93-8C70-47B4D5479E3D}" dt="2019-06-11T10:02:46.747" v="129"/>
        <pc:sldMkLst>
          <pc:docMk/>
          <pc:sldMk cId="2588803455" sldId="258"/>
        </pc:sldMkLst>
      </pc:sldChg>
      <pc:sldChg chg="modTransition">
        <pc:chgData name="Cliff Smith" userId="564c88c5-bb80-4cb7-a009-cacc5d668458" providerId="ADAL" clId="{8C5BB753-CBD1-4D93-8C70-47B4D5479E3D}" dt="2019-06-11T10:02:54.910" v="146"/>
        <pc:sldMkLst>
          <pc:docMk/>
          <pc:sldMk cId="2141440732" sldId="259"/>
        </pc:sldMkLst>
      </pc:sldChg>
      <pc:sldChg chg="modSp modTransition">
        <pc:chgData name="Cliff Smith" userId="564c88c5-bb80-4cb7-a009-cacc5d668458" providerId="ADAL" clId="{8C5BB753-CBD1-4D93-8C70-47B4D5479E3D}" dt="2019-06-11T10:08:13.033" v="172" actId="20577"/>
        <pc:sldMkLst>
          <pc:docMk/>
          <pc:sldMk cId="853926391" sldId="260"/>
        </pc:sldMkLst>
        <pc:spChg chg="mod">
          <ac:chgData name="Cliff Smith" userId="564c88c5-bb80-4cb7-a009-cacc5d668458" providerId="ADAL" clId="{8C5BB753-CBD1-4D93-8C70-47B4D5479E3D}" dt="2019-06-11T10:08:09.966" v="171" actId="20577"/>
          <ac:spMkLst>
            <pc:docMk/>
            <pc:sldMk cId="853926391" sldId="260"/>
            <ac:spMk id="10" creationId="{97EAC93D-9EFD-4DC9-87AB-4FC6DF9C5E25}"/>
          </ac:spMkLst>
        </pc:spChg>
        <pc:spChg chg="mod">
          <ac:chgData name="Cliff Smith" userId="564c88c5-bb80-4cb7-a009-cacc5d668458" providerId="ADAL" clId="{8C5BB753-CBD1-4D93-8C70-47B4D5479E3D}" dt="2019-06-11T10:08:13.033" v="172" actId="20577"/>
          <ac:spMkLst>
            <pc:docMk/>
            <pc:sldMk cId="853926391" sldId="260"/>
            <ac:spMk id="15" creationId="{A26CD940-B765-4326-B118-AB40DC00210D}"/>
          </ac:spMkLst>
        </pc:spChg>
      </pc:sldChg>
      <pc:sldChg chg="add del modTransition">
        <pc:chgData name="Cliff Smith" userId="564c88c5-bb80-4cb7-a009-cacc5d668458" providerId="ADAL" clId="{8C5BB753-CBD1-4D93-8C70-47B4D5479E3D}" dt="2019-06-11T10:02:22.691" v="93" actId="2696"/>
        <pc:sldMkLst>
          <pc:docMk/>
          <pc:sldMk cId="3438570370" sldId="261"/>
        </pc:sldMkLst>
      </pc:sldChg>
      <pc:sldChg chg="add del modTransition">
        <pc:chgData name="Cliff Smith" userId="564c88c5-bb80-4cb7-a009-cacc5d668458" providerId="ADAL" clId="{8C5BB753-CBD1-4D93-8C70-47B4D5479E3D}" dt="2019-06-11T10:02:26.376" v="94" actId="2696"/>
        <pc:sldMkLst>
          <pc:docMk/>
          <pc:sldMk cId="76794776" sldId="262"/>
        </pc:sldMkLst>
      </pc:sldChg>
      <pc:sldChg chg="add del modTransition">
        <pc:chgData name="Cliff Smith" userId="564c88c5-bb80-4cb7-a009-cacc5d668458" providerId="ADAL" clId="{8C5BB753-CBD1-4D93-8C70-47B4D5479E3D}" dt="2019-06-11T10:02:29.296" v="95" actId="2696"/>
        <pc:sldMkLst>
          <pc:docMk/>
          <pc:sldMk cId="3524594269" sldId="26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spc="50" normalizeH="0" baseline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pPr>
            <a:r>
              <a:rPr lang="en-US" sz="1400" b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WEEKLY OPENED AVERAGE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spc="50" normalizeH="0" baseline="0">
              <a:solidFill>
                <a:schemeClr val="accent6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'Tickets Raised per week'!$E$1</c:f>
              <c:strCache>
                <c:ptCount val="1"/>
                <c:pt idx="0">
                  <c:v>Weekly Average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'Tickets Raised per week'!$D$2:$D$3</c:f>
              <c:strCache>
                <c:ptCount val="2"/>
                <c:pt idx="0">
                  <c:v>Average 2018 </c:v>
                </c:pt>
                <c:pt idx="1">
                  <c:v>Average 2019</c:v>
                </c:pt>
              </c:strCache>
            </c:strRef>
          </c:cat>
          <c:val>
            <c:numRef>
              <c:f>'Tickets Raised per week'!$E$2:$E$3</c:f>
              <c:numCache>
                <c:formatCode>General</c:formatCode>
                <c:ptCount val="2"/>
                <c:pt idx="0">
                  <c:v>112</c:v>
                </c:pt>
                <c:pt idx="1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92-45F3-9152-2DCFF330F8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66592736"/>
        <c:axId val="744359648"/>
      </c:barChart>
      <c:catAx>
        <c:axId val="6659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20" normalizeH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359648"/>
        <c:crosses val="autoZero"/>
        <c:auto val="1"/>
        <c:lblAlgn val="ctr"/>
        <c:lblOffset val="100"/>
        <c:noMultiLvlLbl val="0"/>
      </c:catAx>
      <c:valAx>
        <c:axId val="744359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59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[Customer Service Report.xlsx]Tickets Raised per week!PivotTable1</c:name>
    <c:fmtId val="9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>
                <a:solidFill>
                  <a:schemeClr val="bg1">
                    <a:lumMod val="50000"/>
                  </a:schemeClr>
                </a:solidFill>
              </a:rPr>
              <a:t>Tickets Opened Last 4 Weeks</a:t>
            </a:r>
          </a:p>
        </c:rich>
      </c:tx>
      <c:layout>
        <c:manualLayout>
          <c:xMode val="edge"/>
          <c:yMode val="edge"/>
          <c:x val="0.34419810580301546"/>
          <c:y val="3.65750224536490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120" normalizeH="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FF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FF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rgbClr val="FF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4.3462232256883129E-2"/>
          <c:y val="0.15608863266605361"/>
          <c:w val="0.93477894155276631"/>
          <c:h val="0.662361062467398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'Tickets Raised per week'!$B$4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'Tickets Raised per week'!$A$5:$A$9</c:f>
              <c:strCache>
                <c:ptCount val="4"/>
                <c:pt idx="0">
                  <c:v>13/05/2019 - 19/05/2019</c:v>
                </c:pt>
                <c:pt idx="1">
                  <c:v>20/05/2019 - 26/05/2019</c:v>
                </c:pt>
                <c:pt idx="2">
                  <c:v>27/05/2019 - 02/06/2019</c:v>
                </c:pt>
                <c:pt idx="3">
                  <c:v>03/06/2019 - 09/06/2019</c:v>
                </c:pt>
              </c:strCache>
            </c:strRef>
          </c:cat>
          <c:val>
            <c:numRef>
              <c:f>'Tickets Raised per week'!$B$5:$B$9</c:f>
              <c:numCache>
                <c:formatCode>General</c:formatCode>
                <c:ptCount val="4"/>
                <c:pt idx="0">
                  <c:v>73</c:v>
                </c:pt>
                <c:pt idx="1">
                  <c:v>49</c:v>
                </c:pt>
                <c:pt idx="2">
                  <c:v>49</c:v>
                </c:pt>
                <c:pt idx="3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EF-4D12-A99B-7654D0D6707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2108489039"/>
        <c:axId val="1750989423"/>
      </c:barChart>
      <c:catAx>
        <c:axId val="21084890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1" i="0" u="none" strike="noStrike" kern="1200" cap="all" spc="120" normalizeH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0989423"/>
        <c:crosses val="autoZero"/>
        <c:auto val="1"/>
        <c:lblAlgn val="ctr"/>
        <c:lblOffset val="100"/>
        <c:noMultiLvlLbl val="0"/>
      </c:catAx>
      <c:valAx>
        <c:axId val="175098942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08489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b="1">
                <a:solidFill>
                  <a:schemeClr val="bg1">
                    <a:lumMod val="50000"/>
                  </a:schemeClr>
                </a:solidFill>
              </a:rPr>
              <a:t>Age/Number of Open Tickets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120" normalizeH="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056210648826739E-2"/>
          <c:y val="0.23036298506201777"/>
          <c:w val="0.93887578702346519"/>
          <c:h val="0.6201612956164432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'Open Tickets'!$I$1</c:f>
              <c:strCache>
                <c:ptCount val="1"/>
                <c:pt idx="0">
                  <c:v>Total open &gt; 14 days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'Open Tickets'!$H$2:$H$3</c:f>
              <c:strCache>
                <c:ptCount val="2"/>
                <c:pt idx="0">
                  <c:v>Week 22</c:v>
                </c:pt>
                <c:pt idx="1">
                  <c:v>week 23</c:v>
                </c:pt>
              </c:strCache>
            </c:strRef>
          </c:cat>
          <c:val>
            <c:numRef>
              <c:f>'Open Tickets'!$I$2:$I$3</c:f>
              <c:numCache>
                <c:formatCode>General</c:formatCode>
                <c:ptCount val="2"/>
                <c:pt idx="0">
                  <c:v>226</c:v>
                </c:pt>
                <c:pt idx="1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C3-4F08-AE5A-1CB00CCAD67E}"/>
            </c:ext>
          </c:extLst>
        </c:ser>
        <c:ser>
          <c:idx val="1"/>
          <c:order val="1"/>
          <c:tx>
            <c:strRef>
              <c:f>'Open Tickets'!$J$1</c:f>
              <c:strCache>
                <c:ptCount val="1"/>
                <c:pt idx="0">
                  <c:v>Total  open &lt; 14 days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'Open Tickets'!$H$2:$H$3</c:f>
              <c:strCache>
                <c:ptCount val="2"/>
                <c:pt idx="0">
                  <c:v>Week 22</c:v>
                </c:pt>
                <c:pt idx="1">
                  <c:v>week 23</c:v>
                </c:pt>
              </c:strCache>
            </c:strRef>
          </c:cat>
          <c:val>
            <c:numRef>
              <c:f>'Open Tickets'!$J$2:$J$3</c:f>
              <c:numCache>
                <c:formatCode>General</c:formatCode>
                <c:ptCount val="2"/>
                <c:pt idx="0">
                  <c:v>25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C3-4F08-AE5A-1CB00CCAD67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621196160"/>
        <c:axId val="1653519424"/>
      </c:barChart>
      <c:catAx>
        <c:axId val="1621196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1" i="0" u="none" strike="noStrike" kern="1200" cap="all" spc="120" normalizeH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3519424"/>
        <c:crosses val="autoZero"/>
        <c:auto val="1"/>
        <c:lblAlgn val="ctr"/>
        <c:lblOffset val="100"/>
        <c:noMultiLvlLbl val="0"/>
      </c:catAx>
      <c:valAx>
        <c:axId val="1653519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21196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[Customer Service Report.xlsx]Tickets Raised per week!PivotTable7</c:name>
    <c:fmtId val="18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120" normalizeH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solidFill>
                  <a:schemeClr val="accent6"/>
                </a:solidFill>
              </a:rPr>
              <a:t>Tickets Closed Last 4 Weeks</a:t>
            </a:r>
          </a:p>
        </c:rich>
      </c:tx>
      <c:layout>
        <c:manualLayout>
          <c:xMode val="edge"/>
          <c:yMode val="edge"/>
          <c:x val="0.33898090105408218"/>
          <c:y val="4.27666085597221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120" normalizeH="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circle"/>
          <c:size val="5"/>
          <c:spPr>
            <a:solidFill>
              <a:schemeClr val="accent1"/>
            </a:solidFill>
            <a:ln w="9525">
              <a:solidFill>
                <a:schemeClr val="accent1"/>
              </a:solidFill>
              <a:round/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horzOverflow="clip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'Tickets Raised per week'!$H$4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'Tickets Raised per week'!$G$5:$G$9</c:f>
              <c:strCache>
                <c:ptCount val="4"/>
                <c:pt idx="0">
                  <c:v>13/05/2019 - 19/05/2019</c:v>
                </c:pt>
                <c:pt idx="1">
                  <c:v>20/05/2019 - 26/05/2019</c:v>
                </c:pt>
                <c:pt idx="2">
                  <c:v>27/05/2019 - 02/06/2019</c:v>
                </c:pt>
                <c:pt idx="3">
                  <c:v>03/06/2019 - 09/06/2019</c:v>
                </c:pt>
              </c:strCache>
            </c:strRef>
          </c:cat>
          <c:val>
            <c:numRef>
              <c:f>'Tickets Raised per week'!$H$5:$H$9</c:f>
              <c:numCache>
                <c:formatCode>General</c:formatCode>
                <c:ptCount val="4"/>
                <c:pt idx="0">
                  <c:v>78</c:v>
                </c:pt>
                <c:pt idx="1">
                  <c:v>52</c:v>
                </c:pt>
                <c:pt idx="2">
                  <c:v>51</c:v>
                </c:pt>
                <c:pt idx="3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71-4314-B0AE-45287C63FE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01606335"/>
        <c:axId val="975050783"/>
      </c:barChart>
      <c:catAx>
        <c:axId val="19016063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1" i="0" u="none" strike="noStrike" kern="1200" cap="all" spc="120" normalizeH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5050783"/>
        <c:crosses val="autoZero"/>
        <c:auto val="1"/>
        <c:lblAlgn val="ctr"/>
        <c:lblOffset val="100"/>
        <c:noMultiLvlLbl val="0"/>
      </c:catAx>
      <c:valAx>
        <c:axId val="9750507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016063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[Customer Service Report.xlsx]Tickets Last Week!PivotTable5</c:name>
    <c:fmtId val="1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r>
              <a:rPr lang="en-US" sz="1600" b="1">
                <a:solidFill>
                  <a:schemeClr val="accent6"/>
                </a:solidFill>
              </a:rPr>
              <a:t>B</a:t>
            </a:r>
            <a:r>
              <a:rPr lang="en-US" sz="1600" b="1" baseline="0">
                <a:solidFill>
                  <a:schemeClr val="accent6"/>
                </a:solidFill>
              </a:rPr>
              <a:t>2C Opened Last Week</a:t>
            </a:r>
            <a:endParaRPr lang="en-US" sz="1600" b="1">
              <a:solidFill>
                <a:schemeClr val="accent6"/>
              </a:solidFill>
            </a:endParaRPr>
          </a:p>
        </c:rich>
      </c:tx>
      <c:layout>
        <c:manualLayout>
          <c:xMode val="edge"/>
          <c:yMode val="edge"/>
          <c:x val="0.45295841675355164"/>
          <c:y val="5.30168333063938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3.4438410715901889E-2"/>
          <c:y val="0.19022113438166272"/>
          <c:w val="0.94975699158294868"/>
          <c:h val="0.64173274528367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'Tickets Last Week'!$E$6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'Tickets Last Week'!$D$7:$D$12</c:f>
              <c:strCache>
                <c:ptCount val="5"/>
                <c:pt idx="0">
                  <c:v>COSY </c:v>
                </c:pt>
                <c:pt idx="1">
                  <c:v>MINIM+</c:v>
                </c:pt>
                <c:pt idx="2">
                  <c:v>SOLO II </c:v>
                </c:pt>
                <c:pt idx="3">
                  <c:v>SOLO III</c:v>
                </c:pt>
                <c:pt idx="4">
                  <c:v>SOLO PV</c:v>
                </c:pt>
              </c:strCache>
            </c:strRef>
          </c:cat>
          <c:val>
            <c:numRef>
              <c:f>'Tickets Last Week'!$E$7:$E$12</c:f>
              <c:numCache>
                <c:formatCode>General</c:formatCode>
                <c:ptCount val="5"/>
                <c:pt idx="0">
                  <c:v>14</c:v>
                </c:pt>
                <c:pt idx="1">
                  <c:v>14</c:v>
                </c:pt>
                <c:pt idx="2">
                  <c:v>7</c:v>
                </c:pt>
                <c:pt idx="3">
                  <c:v>3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1C-428B-9353-0D87610930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8489039"/>
        <c:axId val="1751010223"/>
      </c:barChart>
      <c:catAx>
        <c:axId val="2108489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1010223"/>
        <c:crosses val="autoZero"/>
        <c:auto val="1"/>
        <c:lblAlgn val="ctr"/>
        <c:lblOffset val="100"/>
        <c:noMultiLvlLbl val="0"/>
      </c:catAx>
      <c:valAx>
        <c:axId val="1751010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8489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[Customer Service Report.xlsx]Tickets Last Week!PivotTable4</c:name>
    <c:fmtId val="1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 b="1">
                <a:solidFill>
                  <a:schemeClr val="bg1">
                    <a:lumMod val="50000"/>
                  </a:schemeClr>
                </a:solidFill>
              </a:rPr>
              <a:t>B2B Tickets</a:t>
            </a:r>
            <a:r>
              <a:rPr lang="en-GB" sz="1600" b="1" baseline="0">
                <a:solidFill>
                  <a:schemeClr val="bg1">
                    <a:lumMod val="50000"/>
                  </a:schemeClr>
                </a:solidFill>
              </a:rPr>
              <a:t> Opened Last Week</a:t>
            </a:r>
            <a:endParaRPr lang="en-GB" sz="1600" b="1">
              <a:solidFill>
                <a:schemeClr val="bg1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39090865454564472"/>
          <c:y val="2.97273833626263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rgbClr val="FF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rgbClr val="FF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rgbClr val="FF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3.8030204339640793E-2"/>
          <c:y val="0.15067857745851945"/>
          <c:w val="0.88949971829437546"/>
          <c:h val="0.646678945833525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'Tickets Last Week'!$B$6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'Tickets Last Week'!$A$7:$A$10</c:f>
              <c:strCache>
                <c:ptCount val="3"/>
                <c:pt idx="0">
                  <c:v>British Gas</c:v>
                </c:pt>
                <c:pt idx="1">
                  <c:v>SSE AIHD</c:v>
                </c:pt>
                <c:pt idx="2">
                  <c:v>SSE Trio II</c:v>
                </c:pt>
              </c:strCache>
            </c:strRef>
          </c:cat>
          <c:val>
            <c:numRef>
              <c:f>'Tickets Last Week'!$B$7:$B$10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A-4930-94B9-409D13B84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5370992"/>
        <c:axId val="744380864"/>
      </c:barChart>
      <c:catAx>
        <c:axId val="885370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4380864"/>
        <c:crosses val="autoZero"/>
        <c:auto val="1"/>
        <c:lblAlgn val="ctr"/>
        <c:lblOffset val="100"/>
        <c:noMultiLvlLbl val="0"/>
      </c:catAx>
      <c:valAx>
        <c:axId val="74438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537099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[Customer Service Report.xlsx]Open Tickets!PivotTable3</c:name>
    <c:fmtId val="17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6"/>
          </a:solidFill>
          <a:ln>
            <a:noFill/>
          </a:ln>
          <a:effectLst/>
        </c:spPr>
      </c:pivotFmt>
      <c:pivotFmt>
        <c:idx val="11"/>
        <c:spPr>
          <a:solidFill>
            <a:schemeClr val="accent6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rgbClr val="FF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rgbClr val="FF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rgbClr val="FF0000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bg2">
              <a:lumMod val="50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Base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'Open Tickets'!$B$5:$B$6</c:f>
              <c:strCache>
                <c:ptCount val="1"/>
                <c:pt idx="0">
                  <c:v>With Customer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'Open Tickets'!$A$7:$A$16</c:f>
              <c:strCache>
                <c:ptCount val="9"/>
                <c:pt idx="0">
                  <c:v>British Gas</c:v>
                </c:pt>
                <c:pt idx="1">
                  <c:v>Cosy Nordics</c:v>
                </c:pt>
                <c:pt idx="2">
                  <c:v>EDF</c:v>
                </c:pt>
                <c:pt idx="3">
                  <c:v>EON</c:v>
                </c:pt>
                <c:pt idx="4">
                  <c:v>Pure Planet</c:v>
                </c:pt>
                <c:pt idx="5">
                  <c:v>SSE AIHD</c:v>
                </c:pt>
                <c:pt idx="6">
                  <c:v>SSE Trio II</c:v>
                </c:pt>
                <c:pt idx="7">
                  <c:v>STARK SUPPORT</c:v>
                </c:pt>
                <c:pt idx="8">
                  <c:v>Utilita</c:v>
                </c:pt>
              </c:strCache>
            </c:strRef>
          </c:cat>
          <c:val>
            <c:numRef>
              <c:f>'Open Tickets'!$B$7:$B$16</c:f>
              <c:numCache>
                <c:formatCode>General</c:formatCode>
                <c:ptCount val="9"/>
                <c:pt idx="0">
                  <c:v>21</c:v>
                </c:pt>
                <c:pt idx="2">
                  <c:v>8</c:v>
                </c:pt>
                <c:pt idx="3">
                  <c:v>4</c:v>
                </c:pt>
                <c:pt idx="4">
                  <c:v>5</c:v>
                </c:pt>
                <c:pt idx="5">
                  <c:v>4</c:v>
                </c:pt>
                <c:pt idx="6">
                  <c:v>15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0E-4449-A896-674F0733F6FA}"/>
            </c:ext>
          </c:extLst>
        </c:ser>
        <c:ser>
          <c:idx val="1"/>
          <c:order val="1"/>
          <c:tx>
            <c:strRef>
              <c:f>'Open Tickets'!$C$5:$C$6</c:f>
              <c:strCache>
                <c:ptCount val="1"/>
                <c:pt idx="0">
                  <c:v>GEO 3rd Line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'Open Tickets'!$A$7:$A$16</c:f>
              <c:strCache>
                <c:ptCount val="9"/>
                <c:pt idx="0">
                  <c:v>British Gas</c:v>
                </c:pt>
                <c:pt idx="1">
                  <c:v>Cosy Nordics</c:v>
                </c:pt>
                <c:pt idx="2">
                  <c:v>EDF</c:v>
                </c:pt>
                <c:pt idx="3">
                  <c:v>EON</c:v>
                </c:pt>
                <c:pt idx="4">
                  <c:v>Pure Planet</c:v>
                </c:pt>
                <c:pt idx="5">
                  <c:v>SSE AIHD</c:v>
                </c:pt>
                <c:pt idx="6">
                  <c:v>SSE Trio II</c:v>
                </c:pt>
                <c:pt idx="7">
                  <c:v>STARK SUPPORT</c:v>
                </c:pt>
                <c:pt idx="8">
                  <c:v>Utilita</c:v>
                </c:pt>
              </c:strCache>
            </c:strRef>
          </c:cat>
          <c:val>
            <c:numRef>
              <c:f>'Open Tickets'!$C$7:$C$16</c:f>
              <c:numCache>
                <c:formatCode>General</c:formatCode>
                <c:ptCount val="9"/>
                <c:pt idx="0">
                  <c:v>18</c:v>
                </c:pt>
                <c:pt idx="1">
                  <c:v>1</c:v>
                </c:pt>
                <c:pt idx="2">
                  <c:v>5</c:v>
                </c:pt>
                <c:pt idx="3">
                  <c:v>1</c:v>
                </c:pt>
                <c:pt idx="5">
                  <c:v>5</c:v>
                </c:pt>
                <c:pt idx="6">
                  <c:v>13</c:v>
                </c:pt>
                <c:pt idx="7">
                  <c:v>1</c:v>
                </c:pt>
                <c:pt idx="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0E-4449-A896-674F0733F6FA}"/>
            </c:ext>
          </c:extLst>
        </c:ser>
        <c:ser>
          <c:idx val="2"/>
          <c:order val="2"/>
          <c:tx>
            <c:strRef>
              <c:f>'Open Tickets'!$D$5:$D$6</c:f>
              <c:strCache>
                <c:ptCount val="1"/>
                <c:pt idx="0">
                  <c:v>With Geo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'Open Tickets'!$A$7:$A$16</c:f>
              <c:strCache>
                <c:ptCount val="9"/>
                <c:pt idx="0">
                  <c:v>British Gas</c:v>
                </c:pt>
                <c:pt idx="1">
                  <c:v>Cosy Nordics</c:v>
                </c:pt>
                <c:pt idx="2">
                  <c:v>EDF</c:v>
                </c:pt>
                <c:pt idx="3">
                  <c:v>EON</c:v>
                </c:pt>
                <c:pt idx="4">
                  <c:v>Pure Planet</c:v>
                </c:pt>
                <c:pt idx="5">
                  <c:v>SSE AIHD</c:v>
                </c:pt>
                <c:pt idx="6">
                  <c:v>SSE Trio II</c:v>
                </c:pt>
                <c:pt idx="7">
                  <c:v>STARK SUPPORT</c:v>
                </c:pt>
                <c:pt idx="8">
                  <c:v>Utilita</c:v>
                </c:pt>
              </c:strCache>
            </c:strRef>
          </c:cat>
          <c:val>
            <c:numRef>
              <c:f>'Open Tickets'!$D$7:$D$16</c:f>
              <c:numCache>
                <c:formatCode>General</c:formatCode>
                <c:ptCount val="9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5">
                  <c:v>1</c:v>
                </c:pt>
                <c:pt idx="6">
                  <c:v>2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B0E-4449-A896-674F0733F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9163680"/>
        <c:axId val="854238832"/>
      </c:barChart>
      <c:catAx>
        <c:axId val="749163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4238832"/>
        <c:crosses val="autoZero"/>
        <c:auto val="1"/>
        <c:lblAlgn val="ctr"/>
        <c:lblOffset val="100"/>
        <c:noMultiLvlLbl val="0"/>
      </c:catAx>
      <c:valAx>
        <c:axId val="854238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9163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0.26816</cdr:x>
      <cdr:y>0.02253</cdr:y>
    </cdr:from>
    <cdr:to>
      <cdr:x>0.80416</cdr:x>
      <cdr:y>0.10432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CB6DDF7-50FC-411C-AF18-638BB1C59989}"/>
            </a:ext>
          </a:extLst>
        </cdr:cNvPr>
        <cdr:cNvSpPr txBox="1"/>
      </cdr:nvSpPr>
      <cdr:spPr>
        <a:xfrm xmlns:a="http://schemas.openxmlformats.org/drawingml/2006/main">
          <a:off x="2895235" y="133061"/>
          <a:ext cx="5786996" cy="483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600" b="1" dirty="0"/>
            <a:t> </a:t>
          </a:r>
          <a:r>
            <a:rPr lang="en-GB" sz="1600" b="1" dirty="0">
              <a:solidFill>
                <a:schemeClr val="bg1"/>
              </a:solidFill>
            </a:rPr>
            <a:t>B2B Tickets</a:t>
          </a:r>
          <a:r>
            <a:rPr lang="en-GB" sz="1600" b="1" baseline="0" dirty="0">
              <a:solidFill>
                <a:schemeClr val="bg1"/>
              </a:solidFill>
            </a:rPr>
            <a:t> open more than 14 days and Escalation Path</a:t>
          </a:r>
          <a:endParaRPr lang="en-GB" sz="1600" b="1" dirty="0">
            <a:solidFill>
              <a:schemeClr val="bg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A339E3D-A328-274C-A42E-3E50E75C19A4}" type="datetime1">
              <a:rPr lang="en-GB" altLang="en-US"/>
              <a:pPr/>
              <a:t>11/06/2019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C7EA83-E110-7343-9A94-145BAFD414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394637F-56D1-A542-934A-5086011E1D51}" type="datetime1">
              <a:rPr lang="en-GB" altLang="en-US"/>
              <a:pPr/>
              <a:t>11/06/2019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AF94F2-0626-4F42-8702-896E2709941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A9F689B-C0FE-9C4A-9B6D-9CE5F6B3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3CD8A5B-5588-4B82-BD65-33368FE011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4428" y="3222742"/>
            <a:ext cx="4559205" cy="1835909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chemeClr val="tx1">
                    <a:alpha val="80000"/>
                  </a:schemeClr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Presentation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262252-9D36-4CD6-A971-E3A7583424C0}"/>
              </a:ext>
            </a:extLst>
          </p:cNvPr>
          <p:cNvCxnSpPr/>
          <p:nvPr userDrawn="1"/>
        </p:nvCxnSpPr>
        <p:spPr>
          <a:xfrm>
            <a:off x="7150194" y="3068663"/>
            <a:ext cx="432000" cy="0"/>
          </a:xfrm>
          <a:prstGeom prst="line">
            <a:avLst/>
          </a:prstGeom>
          <a:ln w="254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F237C57E-E1D7-4BB2-B8A7-DBFB77C3C2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0194" y="5464548"/>
            <a:ext cx="2597488" cy="96304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 i="0" baseline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dirty="0"/>
              <a:t>Presenter Details</a:t>
            </a:r>
          </a:p>
          <a:p>
            <a:pPr lvl="0"/>
            <a:r>
              <a:rPr lang="en-GB" noProof="0" dirty="0"/>
              <a:t>01/01/2018</a:t>
            </a:r>
            <a:endParaRPr lang="en-US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95F08B6A-137D-4646-AC17-8D655ACBB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811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eneric Trio T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A7B5C8-9B45-344A-B2E9-A0D717223F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BCF1C8-9C43-B647-B454-421590419C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3021" y="155430"/>
            <a:ext cx="661140" cy="6611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4CAB37-4AB1-8D4D-B23E-CAD9DDB7EE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CD7B69A-E796-4CC3-A06F-EC61C0DF7B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EA7CFD-D103-45FC-99AC-25CABAE8B671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4102D66-3310-4047-9468-F1C016017B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0D267C53-F12C-AE47-B330-7CCEC1D55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eneric Trio 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A7B5C8-9B45-344A-B2E9-A0D717223F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BCF1C8-9C43-B647-B454-421590419C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3021" y="155430"/>
            <a:ext cx="661140" cy="6611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4CAB37-4AB1-8D4D-B23E-CAD9DDB7EEE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CD7B69A-E796-4CC3-A06F-EC61C0DF7B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EA7CFD-D103-45FC-99AC-25CABAE8B671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D4102D66-3310-4047-9468-F1C016017B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BA083D43-279F-3D4A-A1F1-F88D2C6E7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688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eneric H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A5FAA40-4B5A-F644-890E-16ADAF59E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4CFB5F-CA2D-324D-8299-9F8181B4EE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3021" y="155430"/>
            <a:ext cx="661140" cy="6611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8E866-3CC1-8242-BDAD-7DC4E3E92E4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D488E0B-64CE-4F9E-BF68-CC2E62E02A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1C9307-B234-44B2-8237-9A147D0FB14C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2192D938-0CC6-427E-95AF-8AB8B2D29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BBBD8BB1-728D-A241-8181-082566F05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44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eneric Cosy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FA4D81-52F1-4E41-B0A2-D6BC616AF9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383064-5542-8B4A-B2DE-7193CDFD9A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3021" y="155430"/>
            <a:ext cx="661140" cy="661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22C802-FFEB-B64E-B9DE-134776A07F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F8AC2FE-CCC5-41E3-8D05-60C738C4E3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3D0E06-6420-4B47-8B2C-D2A0BDD8E047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A0A5498-0B62-4480-BD62-E9CE34DDA1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CBB24A0E-37C6-F847-8DD8-554E0DE3C2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637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eneric Tempo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1C12B5-7BC3-524A-8740-F3699330E8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FD7AED-9BE0-6E4F-BD46-7383AEAA6C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3021" y="155430"/>
            <a:ext cx="661140" cy="661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01BFE9-D2B7-5845-9856-03CC741C947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BC76B06-188F-4EBB-8B09-B495D2D072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0AE9EE-263A-4607-88D5-17317DBEA986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4EDFCC4-5104-47E7-B3C3-F37BBDA076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19CB20BD-49C7-944D-BA08-4BC52438B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16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eneric Cosy App (No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39454A-4199-0C4B-9537-ADA2F0CE09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FAC111-94A6-6243-9331-1EE704D4F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3021" y="155430"/>
            <a:ext cx="661140" cy="661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72C1D-F7CA-4A4F-AF03-E10200D5E5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2CE01A7-2E8C-48AB-99B0-86E6A8728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262F48-816C-42C4-B3DA-A19B30A6B3C6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BC258CE3-9249-4761-9C5B-943E2347EC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3E061A4E-4EE6-FB43-AA65-74DF9C35F2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9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eneric H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39454A-4199-0C4B-9537-ADA2F0CE09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FAC111-94A6-6243-9331-1EE704D4F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3021" y="155430"/>
            <a:ext cx="661140" cy="661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72C1D-F7CA-4A4F-AF03-E10200D5E5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1D2656E-C59B-472C-9093-074A8916BE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6E3FB1-6208-4A3B-BC23-E6CE73A014CB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9CE80848-D4F3-433A-B4EE-21B0631A9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146FCB33-0C5C-0E44-8C22-C7D8F321E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067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eneric Minim+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2A067-56F4-3640-9E5F-7E81A6917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115FB8-E29C-9843-A3C3-4EAFEC875C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3021" y="155430"/>
            <a:ext cx="661140" cy="661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770FA-8364-3E47-88A0-F588BDA642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9882939-62FA-4BEB-B02B-05103497CF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0C6709-38ED-408E-94DE-A3F2426E7724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098C1CD-61BA-477C-8720-312198BF98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D79F5648-C638-8048-A2FD-88CB45571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423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BGH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2A067-56F4-3640-9E5F-7E81A6917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115FB8-E29C-9843-A3C3-4EAFEC875C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3021" y="155430"/>
            <a:ext cx="661140" cy="661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770FA-8364-3E47-88A0-F588BDA642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9882939-62FA-4BEB-B02B-05103497CF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0C6709-38ED-408E-94DE-A3F2426E7724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098C1CD-61BA-477C-8720-312198BF98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4B995D0B-9747-C24B-8F2F-47A22A4B3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729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BG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2A067-56F4-3640-9E5F-7E81A6917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115FB8-E29C-9843-A3C3-4EAFEC875C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93021" y="155430"/>
            <a:ext cx="661140" cy="661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6770FA-8364-3E47-88A0-F588BDA642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9882939-62FA-4BEB-B02B-05103497CF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0C6709-38ED-408E-94DE-A3F2426E7724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098C1CD-61BA-477C-8720-312198BF98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3F73E10C-EB6B-9A48-8460-B08E4DE5C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13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Tri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A9F689B-C0FE-9C4A-9B6D-9CE5F6B3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3CD8A5B-5588-4B82-BD65-33368FE011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4428" y="3222742"/>
            <a:ext cx="4559205" cy="1835909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chemeClr val="tx1">
                    <a:alpha val="80000"/>
                  </a:schemeClr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Presentation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262252-9D36-4CD6-A971-E3A7583424C0}"/>
              </a:ext>
            </a:extLst>
          </p:cNvPr>
          <p:cNvCxnSpPr/>
          <p:nvPr userDrawn="1"/>
        </p:nvCxnSpPr>
        <p:spPr>
          <a:xfrm>
            <a:off x="7150194" y="3068663"/>
            <a:ext cx="432000" cy="0"/>
          </a:xfrm>
          <a:prstGeom prst="line">
            <a:avLst/>
          </a:prstGeom>
          <a:ln w="254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F237C57E-E1D7-4BB2-B8A7-DBFB77C3C2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0194" y="5464548"/>
            <a:ext cx="2597488" cy="96304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 i="0" baseline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dirty="0"/>
              <a:t>Presenter Details</a:t>
            </a:r>
          </a:p>
          <a:p>
            <a:pPr lvl="0"/>
            <a:r>
              <a:rPr lang="en-GB" noProof="0" dirty="0"/>
              <a:t>01/01/2018</a:t>
            </a:r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0FE788-7485-614F-8EAC-50A02A45F40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12575" y="6624320"/>
            <a:ext cx="11925544" cy="152043"/>
          </a:xfrm>
          <a:prstGeom prst="rect">
            <a:avLst/>
          </a:prstGeom>
        </p:spPr>
        <p:txBody>
          <a:bodyPr/>
          <a:lstStyle/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26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T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F3FC9D-AD68-CC4A-80C9-C2E519392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48733D-E95A-AA45-95F0-2EDE97BC2E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6979" y="155430"/>
            <a:ext cx="661140" cy="6611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6A17C7-29C7-8341-9FE3-9303FB0F74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1347F69-7DA4-46B3-B3AD-E7276ED153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7EE9C5-4424-4BFA-8E29-B0464848DE88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B37160E-ED59-457A-A1A8-B229DF2D18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4974E2BF-621D-744C-9C8A-9AB797E0F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Co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F3FC9D-AD68-CC4A-80C9-C2E519392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48733D-E95A-AA45-95F0-2EDE97BC2E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6979" y="155430"/>
            <a:ext cx="661140" cy="6611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6A17C7-29C7-8341-9FE3-9303FB0F74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756C811-844B-4459-908E-247D0E4F74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8210994-2FD7-464A-AB44-99D304822082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4902E39-3AD7-49DF-9ED8-03C8C31F01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D56ADCD5-C370-FB4C-99CD-260A346A5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5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Cosy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F3FC9D-AD68-CC4A-80C9-C2E519392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48733D-E95A-AA45-95F0-2EDE97BC2E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6979" y="155430"/>
            <a:ext cx="661140" cy="6611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6A17C7-29C7-8341-9FE3-9303FB0F74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5432C603-E719-46F5-AA30-17F0146073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17DC02-E71C-4F11-9FDB-96882B14FB4B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A83EA31-DD8E-489F-AA33-8A1EAA9FA7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615BEB8B-121D-4A41-AC75-0B67AFD80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17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Cosy Home Set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F3FC9D-AD68-CC4A-80C9-C2E519392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48733D-E95A-AA45-95F0-2EDE97BC2E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6979" y="155430"/>
            <a:ext cx="661140" cy="6611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6A17C7-29C7-8341-9FE3-9303FB0F74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8DAFC23-7544-4EC5-B1D0-72E3070AF8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3AA50F9-3D0B-4508-9650-1FCA52B792D1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242FCA6-964C-4AA2-9484-4E50406953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AF04DC87-3DB2-5443-8C5C-04A156FAE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368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Cosy Nor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F3FC9D-AD68-CC4A-80C9-C2E519392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48733D-E95A-AA45-95F0-2EDE97BC2E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6979" y="155430"/>
            <a:ext cx="661140" cy="6611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6A17C7-29C7-8341-9FE3-9303FB0F74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E262BBD-3580-408A-B3B3-EE698A5D24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594B536-2827-4FD3-8324-711654A07278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F0F7168-B3E5-4EA8-9B9D-1ACAF6FFD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92B69DB1-98E9-7649-B1B1-E08742CFF2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420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F3FC9D-AD68-CC4A-80C9-C2E519392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48733D-E95A-AA45-95F0-2EDE97BC2E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6979" y="155430"/>
            <a:ext cx="661140" cy="6611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6A17C7-29C7-8341-9FE3-9303FB0F74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7AC6AF5-5314-437A-A37B-AD70255D0B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701634-E861-40ED-8D16-CAF9B817043C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3D63B1E-E462-45A2-BE56-66A87B1903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749A0028-4701-BB43-9FDA-A4606EE91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36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Water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F3FC9D-AD68-CC4A-80C9-C2E519392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48733D-E95A-AA45-95F0-2EDE97BC2E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8139" y="155430"/>
            <a:ext cx="658820" cy="6611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6A17C7-29C7-8341-9FE3-9303FB0F74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53FA36-D3C7-48D4-94E2-317815190C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040865-31DE-4D2A-B50B-09A7C40071BF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rgbClr val="467D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17E7CF-9978-4A20-A7B4-6F3C7342F3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13284DF1-3EEE-3346-BCCB-436777573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83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Waterlo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6F3FC9D-AD68-CC4A-80C9-C2E519392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48733D-E95A-AA45-95F0-2EDE97BC2E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78139" y="155430"/>
            <a:ext cx="658820" cy="6611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6A17C7-29C7-8341-9FE3-9303FB0F74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0253FA36-D3C7-48D4-94E2-317815190C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767" y="2566738"/>
            <a:ext cx="10719254" cy="66114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0" i="0" baseline="0">
                <a:solidFill>
                  <a:schemeClr val="bg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 – keep it short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040865-31DE-4D2A-B50B-09A7C40071BF}"/>
              </a:ext>
            </a:extLst>
          </p:cNvPr>
          <p:cNvCxnSpPr/>
          <p:nvPr userDrawn="1"/>
        </p:nvCxnSpPr>
        <p:spPr>
          <a:xfrm>
            <a:off x="673767" y="2441447"/>
            <a:ext cx="432000" cy="0"/>
          </a:xfrm>
          <a:prstGeom prst="line">
            <a:avLst/>
          </a:prstGeom>
          <a:ln cap="rnd">
            <a:solidFill>
              <a:srgbClr val="467D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17E7CF-9978-4A20-A7B4-6F3C7342F3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767" y="3227878"/>
            <a:ext cx="5598696" cy="2037805"/>
          </a:xfrm>
          <a:prstGeom prst="rect">
            <a:avLst/>
          </a:prstGeom>
        </p:spPr>
        <p:txBody>
          <a:bodyPr vert="horz" lIns="0" tIns="0" anchor="t" anchorCtr="0">
            <a:normAutofit/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 b="0" i="0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noProof="0" dirty="0"/>
              <a:t>Section details can be  inserted in here</a:t>
            </a:r>
            <a:br>
              <a:rPr lang="en-US" noProof="0" dirty="0"/>
            </a:br>
            <a:r>
              <a:rPr lang="en-US" noProof="0" dirty="0"/>
              <a:t>(LOOK at the hub </a:t>
            </a:r>
            <a:r>
              <a:rPr lang="en-US" noProof="0" dirty="0" err="1"/>
              <a:t>colour</a:t>
            </a:r>
            <a:r>
              <a:rPr lang="en-US" noProof="0" dirty="0"/>
              <a:t> AND background image. Please use an option relevant to what you’re presenting).</a:t>
            </a:r>
          </a:p>
          <a:p>
            <a:pPr lvl="0"/>
            <a:endParaRPr lang="en-US" noProof="0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A071AB27-AC91-7A4E-BD23-AB3971504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36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 - 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28D42C7-47FF-9642-B77F-74D587A68AF5}"/>
              </a:ext>
            </a:extLst>
          </p:cNvPr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133E5A-A09A-1D4D-9C1C-04C2D6FBE3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0426" y="155430"/>
            <a:ext cx="661140" cy="6611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2243AB-6F8C-6049-9F85-8A82F2DF7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F5829C3D-5DC5-47B3-A6D9-50AF87C123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352" y="427369"/>
            <a:ext cx="5042270" cy="268094"/>
          </a:xfrm>
          <a:prstGeom prst="rect">
            <a:avLst/>
          </a:prstGeom>
        </p:spPr>
        <p:txBody>
          <a:bodyPr vert="horz" wrap="square" lIns="0" tIns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chemeClr val="tx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D1BAD574-7FA1-42AD-92C9-13DB2159B3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430" y="1187344"/>
            <a:ext cx="10347159" cy="51312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>
                <a:solidFill>
                  <a:schemeClr val="accent2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Geo heading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BE76DCF-59B4-44FE-81D5-1093D39542DA}"/>
              </a:ext>
            </a:extLst>
          </p:cNvPr>
          <p:cNvCxnSpPr/>
          <p:nvPr userDrawn="1"/>
        </p:nvCxnSpPr>
        <p:spPr>
          <a:xfrm>
            <a:off x="337352" y="342162"/>
            <a:ext cx="252000" cy="0"/>
          </a:xfrm>
          <a:prstGeom prst="line">
            <a:avLst/>
          </a:prstGeom>
          <a:ln w="1905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6032AE17-B4A8-4B21-8E9E-ADA674CE3F6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5430" y="2068018"/>
            <a:ext cx="10079789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603FE9EA-5CC8-45C5-93FE-1E8E80FA3C2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430" y="1777543"/>
            <a:ext cx="5079283" cy="290475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379FCC03-00BF-CB48-A3C5-D8546BC4E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715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 - T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00F5DB-9E9A-784A-A1A4-8623E1DC16FB}"/>
              </a:ext>
            </a:extLst>
          </p:cNvPr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CE1096-384A-364C-9125-4BFB9713AB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6979" y="155430"/>
            <a:ext cx="661140" cy="661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4F73BB-F3D2-8F4A-8764-8D2F62C891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F6353200-BDC5-4DD1-9E58-36CE0511993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430" y="1777543"/>
            <a:ext cx="5079283" cy="290476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980F757-0F23-4DEA-900D-8A75FE261A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352" y="427369"/>
            <a:ext cx="5042270" cy="268094"/>
          </a:xfrm>
          <a:prstGeom prst="rect">
            <a:avLst/>
          </a:prstGeom>
        </p:spPr>
        <p:txBody>
          <a:bodyPr vert="horz" wrap="square" lIns="0" tIns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chemeClr val="tx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55E5936-B3B2-460D-B9B5-47403FADCB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430" y="1187344"/>
            <a:ext cx="10347159" cy="51312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>
                <a:solidFill>
                  <a:schemeClr val="accent6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Tempo heading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ED9AA4-753A-4032-8E54-0366C04A8552}"/>
              </a:ext>
            </a:extLst>
          </p:cNvPr>
          <p:cNvCxnSpPr/>
          <p:nvPr userDrawn="1"/>
        </p:nvCxnSpPr>
        <p:spPr>
          <a:xfrm>
            <a:off x="337352" y="342162"/>
            <a:ext cx="252000" cy="0"/>
          </a:xfrm>
          <a:prstGeom prst="line">
            <a:avLst/>
          </a:prstGeom>
          <a:ln w="19050" cap="rnd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7413F0A4-F69A-4B35-AD18-91CF645D8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5430" y="2068018"/>
            <a:ext cx="10079789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23F6DC28-DF6B-9E4E-8D6E-76F8046240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24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o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A9F689B-C0FE-9C4A-9B6D-9CE5F6B3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B42E493-DFE1-4044-B628-6FF8D32D66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4428" y="3222742"/>
            <a:ext cx="4559205" cy="1835909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chemeClr val="tx1">
                    <a:alpha val="80000"/>
                  </a:schemeClr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Presentation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2124C2-26BC-4934-8420-203061470DE9}"/>
              </a:ext>
            </a:extLst>
          </p:cNvPr>
          <p:cNvCxnSpPr/>
          <p:nvPr userDrawn="1"/>
        </p:nvCxnSpPr>
        <p:spPr>
          <a:xfrm>
            <a:off x="7150194" y="3068663"/>
            <a:ext cx="432000" cy="0"/>
          </a:xfrm>
          <a:prstGeom prst="line">
            <a:avLst/>
          </a:prstGeom>
          <a:ln w="254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0D872DE-6E2D-4D09-98E3-2746771166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0194" y="5464548"/>
            <a:ext cx="2597488" cy="96304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 i="0" baseline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dirty="0"/>
              <a:t>Presenter Details</a:t>
            </a:r>
          </a:p>
          <a:p>
            <a:pPr lvl="0"/>
            <a:r>
              <a:rPr lang="en-GB" noProof="0" dirty="0"/>
              <a:t>01/01/2018</a:t>
            </a:r>
            <a:endParaRPr lang="en-US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0D28DCEA-45EB-BE40-9A5A-4EDE934AB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847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 - Co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BB7DA00-A447-C047-9FF7-B1141344F1BB}"/>
              </a:ext>
            </a:extLst>
          </p:cNvPr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A0FBF1-1E19-614C-9651-6BFDF669F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6979" y="155430"/>
            <a:ext cx="661140" cy="661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F53D85-EEB3-D347-8E5B-2831B6CCF7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6302275C-CF46-4A97-8B40-E6FABFA0033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430" y="1777543"/>
            <a:ext cx="5079283" cy="290476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FA1E5FB7-79CC-4586-BBD1-DC2C9FD9A7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352" y="427369"/>
            <a:ext cx="5042270" cy="268094"/>
          </a:xfrm>
          <a:prstGeom prst="rect">
            <a:avLst/>
          </a:prstGeom>
        </p:spPr>
        <p:txBody>
          <a:bodyPr vert="horz" wrap="square" lIns="0" tIns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chemeClr val="tx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3D733398-5282-4CAC-8EF2-F736AE1D22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430" y="1187344"/>
            <a:ext cx="10347159" cy="51312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>
                <a:solidFill>
                  <a:schemeClr val="accent3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 err="1"/>
              <a:t>Cosy</a:t>
            </a:r>
            <a:r>
              <a:rPr lang="en-US" noProof="0" dirty="0"/>
              <a:t> heading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60849C-DEC2-408D-8367-F488291F65D1}"/>
              </a:ext>
            </a:extLst>
          </p:cNvPr>
          <p:cNvCxnSpPr/>
          <p:nvPr userDrawn="1"/>
        </p:nvCxnSpPr>
        <p:spPr>
          <a:xfrm>
            <a:off x="337352" y="342162"/>
            <a:ext cx="252000" cy="0"/>
          </a:xfrm>
          <a:prstGeom prst="line">
            <a:avLst/>
          </a:prstGeom>
          <a:ln w="19050" cap="rnd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D212592E-B516-4F69-BAD1-96030F66860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5430" y="2068018"/>
            <a:ext cx="10079789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646946D2-DF41-ED49-BB8E-23329C04F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988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 -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3A8E173-1AFE-D742-B6DF-599564E36999}"/>
              </a:ext>
            </a:extLst>
          </p:cNvPr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0B8042-31F4-9949-B873-166250926C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6979" y="155430"/>
            <a:ext cx="661140" cy="661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C3EE1A-A0EE-2F4A-806D-0EF223F84F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C70EC778-20D4-4414-B498-7DCAF7CF96D8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430" y="1777543"/>
            <a:ext cx="5079283" cy="290476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AB20737-7A62-4969-AF55-8B9DEEA7F0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352" y="427369"/>
            <a:ext cx="5042270" cy="268094"/>
          </a:xfrm>
          <a:prstGeom prst="rect">
            <a:avLst/>
          </a:prstGeom>
        </p:spPr>
        <p:txBody>
          <a:bodyPr vert="horz" wrap="square" lIns="0" tIns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chemeClr val="tx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38C76325-EE33-4876-AFF0-E7739C5268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430" y="1187344"/>
            <a:ext cx="10347159" cy="51312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>
                <a:solidFill>
                  <a:schemeClr val="accent5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Core heading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6E3E2D-F94C-4948-9745-1379D60D2970}"/>
              </a:ext>
            </a:extLst>
          </p:cNvPr>
          <p:cNvCxnSpPr/>
          <p:nvPr userDrawn="1"/>
        </p:nvCxnSpPr>
        <p:spPr>
          <a:xfrm>
            <a:off x="337352" y="342162"/>
            <a:ext cx="252000" cy="0"/>
          </a:xfrm>
          <a:prstGeom prst="line">
            <a:avLst/>
          </a:prstGeom>
          <a:ln w="19050" cap="rnd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FC0664ED-CF17-4F17-AB59-F09FD2A1EF8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5430" y="2068018"/>
            <a:ext cx="10079789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chemeClr val="accent5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028FFB38-DA4E-D542-9BA7-8DB97B497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65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Pic - Water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776C6F0-C08D-7D4C-818D-76DD2E13740D}"/>
              </a:ext>
            </a:extLst>
          </p:cNvPr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0B8042-31F4-9949-B873-166250926C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484" y="151711"/>
            <a:ext cx="658820" cy="661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C3EE1A-A0EE-2F4A-806D-0EF223F84F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CAEACDA6-EBD1-4EEF-9BFD-26AD775FD2F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430" y="1777543"/>
            <a:ext cx="5079283" cy="290476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ED421D39-4749-46C5-B5A5-FF99CD4935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352" y="427369"/>
            <a:ext cx="5042270" cy="268094"/>
          </a:xfrm>
          <a:prstGeom prst="rect">
            <a:avLst/>
          </a:prstGeom>
        </p:spPr>
        <p:txBody>
          <a:bodyPr vert="horz" wrap="square" lIns="0" tIns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chemeClr val="tx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C957E211-47AD-43D3-BED6-513BC32D6D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430" y="1187344"/>
            <a:ext cx="10347159" cy="51312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>
                <a:solidFill>
                  <a:srgbClr val="467DC0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 err="1"/>
              <a:t>Waterlock</a:t>
            </a:r>
            <a:r>
              <a:rPr lang="en-US" noProof="0" dirty="0"/>
              <a:t> heading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C52459-D596-4CF6-A341-56932BF150E2}"/>
              </a:ext>
            </a:extLst>
          </p:cNvPr>
          <p:cNvCxnSpPr/>
          <p:nvPr userDrawn="1"/>
        </p:nvCxnSpPr>
        <p:spPr>
          <a:xfrm>
            <a:off x="337352" y="342162"/>
            <a:ext cx="252000" cy="0"/>
          </a:xfrm>
          <a:prstGeom prst="line">
            <a:avLst/>
          </a:prstGeom>
          <a:ln w="19050" cap="rnd">
            <a:solidFill>
              <a:srgbClr val="467D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CA67CD93-FE66-45C1-987A-3F0136B23B8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5430" y="2068018"/>
            <a:ext cx="10079789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rgbClr val="0070C0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3B81B64-F53B-294F-9EB1-481840485B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788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Pic - 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819C9D9-81DC-A94D-91CC-1CABACA4D150}"/>
              </a:ext>
            </a:extLst>
          </p:cNvPr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B13ACC-0367-B048-9797-4C09E4BAC7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0426" y="155430"/>
            <a:ext cx="661140" cy="6611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D5B60B-E447-3343-A9BD-64B2C7A162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8C8E9E16-B260-44C6-B6F9-F54CD7D2AAF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430" y="1777543"/>
            <a:ext cx="5079283" cy="283928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A47B1311-8B75-48C9-9522-A42B4C0AE2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352" y="427369"/>
            <a:ext cx="5042270" cy="268094"/>
          </a:xfrm>
          <a:prstGeom prst="rect">
            <a:avLst/>
          </a:prstGeom>
        </p:spPr>
        <p:txBody>
          <a:bodyPr vert="horz" wrap="square" lIns="0" tIns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chemeClr val="tx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A3559B60-FE84-49D3-93E2-BFE872A5C1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430" y="1187344"/>
            <a:ext cx="10347159" cy="51312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>
                <a:solidFill>
                  <a:schemeClr val="accent2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Geo heading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856E03-F6DA-455A-BDE9-E6F7C37AEF42}"/>
              </a:ext>
            </a:extLst>
          </p:cNvPr>
          <p:cNvCxnSpPr/>
          <p:nvPr userDrawn="1"/>
        </p:nvCxnSpPr>
        <p:spPr>
          <a:xfrm>
            <a:off x="337352" y="342162"/>
            <a:ext cx="252000" cy="0"/>
          </a:xfrm>
          <a:prstGeom prst="line">
            <a:avLst/>
          </a:prstGeom>
          <a:ln w="1905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A8C2A366-48AE-4CEB-B640-42B7F2583E7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5431" y="2068018"/>
            <a:ext cx="5313948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33" name="Content Placeholder 9">
            <a:extLst>
              <a:ext uri="{FF2B5EF4-FFF2-40B4-BE49-F238E27FC236}">
                <a16:creationId xmlns:a16="http://schemas.microsoft.com/office/drawing/2014/main" id="{3195EDCB-6A02-444A-AF71-94F44D53B31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71192" y="2068018"/>
            <a:ext cx="5206783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35" name="Content Placeholder 9">
            <a:extLst>
              <a:ext uri="{FF2B5EF4-FFF2-40B4-BE49-F238E27FC236}">
                <a16:creationId xmlns:a16="http://schemas.microsoft.com/office/drawing/2014/main" id="{761843F0-EA48-48E5-8AA8-EBDE7CAA00A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71192" y="1784092"/>
            <a:ext cx="5079283" cy="277380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9D36FB53-2CEF-6C43-848B-0E94A079E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441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Pic - T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7389FD5-7818-934A-AD64-E4FF8186DF0A}"/>
              </a:ext>
            </a:extLst>
          </p:cNvPr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F71CDB-0C47-5D42-B4DB-7BCE3BB642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6979" y="155430"/>
            <a:ext cx="661140" cy="661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611FB7-0750-7045-8D2D-A80271967E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2B5A5BE4-CEC1-4F97-A891-AC3F08091DC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430" y="1777543"/>
            <a:ext cx="5079283" cy="283928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F28D523-181A-4FE3-AD62-FC5BE3D0EA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352" y="427369"/>
            <a:ext cx="5042270" cy="268094"/>
          </a:xfrm>
          <a:prstGeom prst="rect">
            <a:avLst/>
          </a:prstGeom>
        </p:spPr>
        <p:txBody>
          <a:bodyPr vert="horz" wrap="square" lIns="0" tIns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chemeClr val="tx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A7736680-2F37-42E8-9AB5-572C68212E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430" y="1187344"/>
            <a:ext cx="10347159" cy="51312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>
                <a:solidFill>
                  <a:schemeClr val="accent6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Tempo heading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6E0189-06D6-4C49-89ED-DA048628422B}"/>
              </a:ext>
            </a:extLst>
          </p:cNvPr>
          <p:cNvCxnSpPr/>
          <p:nvPr userDrawn="1"/>
        </p:nvCxnSpPr>
        <p:spPr>
          <a:xfrm>
            <a:off x="337352" y="342162"/>
            <a:ext cx="252000" cy="0"/>
          </a:xfrm>
          <a:prstGeom prst="line">
            <a:avLst/>
          </a:prstGeom>
          <a:ln w="19050" cap="rnd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9A63F4DF-3FA3-48F2-9205-E61248C96F6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71192" y="2068018"/>
            <a:ext cx="5206783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24" name="Content Placeholder 9">
            <a:extLst>
              <a:ext uri="{FF2B5EF4-FFF2-40B4-BE49-F238E27FC236}">
                <a16:creationId xmlns:a16="http://schemas.microsoft.com/office/drawing/2014/main" id="{B5426F7F-88C6-4D5A-8163-A5756F94C63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45431" y="2068018"/>
            <a:ext cx="5281212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chemeClr val="accent6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82FD3BC5-1F2D-4B42-81ED-F7C70D93A5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71192" y="1784092"/>
            <a:ext cx="5079283" cy="277380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46C72FF-C653-C244-9164-4EB1418D2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87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Pic - Co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65CC0E3-DC29-0E41-B204-9A64E9F1A8C5}"/>
              </a:ext>
            </a:extLst>
          </p:cNvPr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8456E4-5AA0-854A-A6E4-1F3A4B235B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6979" y="155430"/>
            <a:ext cx="661140" cy="661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2E406F-339E-8B4A-80D1-C60EBB059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1CA4A41A-5ACA-4D94-AAA0-E179CEBA67E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430" y="1777543"/>
            <a:ext cx="5079283" cy="283928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464A4C4-B763-4B49-8F2E-36B668926A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352" y="427369"/>
            <a:ext cx="5042270" cy="268094"/>
          </a:xfrm>
          <a:prstGeom prst="rect">
            <a:avLst/>
          </a:prstGeom>
        </p:spPr>
        <p:txBody>
          <a:bodyPr vert="horz" wrap="square" lIns="0" tIns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chemeClr val="tx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EF53199-E5BD-4215-8B42-96F61422CC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430" y="1187344"/>
            <a:ext cx="10347159" cy="51312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>
                <a:solidFill>
                  <a:schemeClr val="accent3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 err="1"/>
              <a:t>Cosy</a:t>
            </a:r>
            <a:r>
              <a:rPr lang="en-US" noProof="0" dirty="0"/>
              <a:t> heading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7E01E9-9805-49F1-9CA6-18800C0C0B1F}"/>
              </a:ext>
            </a:extLst>
          </p:cNvPr>
          <p:cNvCxnSpPr/>
          <p:nvPr userDrawn="1"/>
        </p:nvCxnSpPr>
        <p:spPr>
          <a:xfrm>
            <a:off x="337352" y="342162"/>
            <a:ext cx="252000" cy="0"/>
          </a:xfrm>
          <a:prstGeom prst="line">
            <a:avLst/>
          </a:prstGeom>
          <a:ln w="19050" cap="rnd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FC99B8E0-AAEC-4C71-A3E1-72B5DE6F4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71192" y="2068018"/>
            <a:ext cx="5206783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4CDC26E0-4983-4BFA-AF37-33D2794905D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45431" y="2068018"/>
            <a:ext cx="5281212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chemeClr val="accent3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5180A9DE-2294-4712-9BB8-E33919EE0EF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71192" y="1784092"/>
            <a:ext cx="5079283" cy="277380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925B6912-CD80-DE40-9594-9140EE639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52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Pic -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5EB9901-B5C8-364F-8749-E202BC8C2461}"/>
              </a:ext>
            </a:extLst>
          </p:cNvPr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5235D-413C-914E-ACEE-B0C1ACCC38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6979" y="155430"/>
            <a:ext cx="661140" cy="661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BEBD9B-4406-3E40-B015-26C57FB706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9B7E60A0-E3C2-4E7D-B056-85DDB737EC9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430" y="1777543"/>
            <a:ext cx="5079283" cy="283928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76E50E6B-F423-4D2C-823E-3E2A416E88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352" y="427369"/>
            <a:ext cx="5042270" cy="268094"/>
          </a:xfrm>
          <a:prstGeom prst="rect">
            <a:avLst/>
          </a:prstGeom>
        </p:spPr>
        <p:txBody>
          <a:bodyPr vert="horz" wrap="square" lIns="0" tIns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chemeClr val="tx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369AD26-E959-4366-8FA5-B23519E214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430" y="1187344"/>
            <a:ext cx="10347159" cy="51312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>
                <a:solidFill>
                  <a:srgbClr val="6C336C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Core heading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1ECD42-67F9-4118-B795-B5BBE914B563}"/>
              </a:ext>
            </a:extLst>
          </p:cNvPr>
          <p:cNvCxnSpPr/>
          <p:nvPr userDrawn="1"/>
        </p:nvCxnSpPr>
        <p:spPr>
          <a:xfrm>
            <a:off x="337352" y="342162"/>
            <a:ext cx="252000" cy="0"/>
          </a:xfrm>
          <a:prstGeom prst="line">
            <a:avLst/>
          </a:prstGeom>
          <a:ln w="19050" cap="rnd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090C2D46-120C-400F-A03C-8445BCF62C9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71192" y="2068018"/>
            <a:ext cx="5206783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chemeClr val="accent5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8C397040-45FC-4D4C-85C2-F30E73B8B56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45431" y="2068018"/>
            <a:ext cx="5281212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chemeClr val="accent5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BFC236B5-ED33-4B3A-BCE6-6D49BB81BFC9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71192" y="1784092"/>
            <a:ext cx="5079283" cy="277380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9BFE8DE8-A32C-F84A-A484-2C272CCD1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207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 / Pic - W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DB580B5-FA32-1542-A887-A4311430CB5E}"/>
              </a:ext>
            </a:extLst>
          </p:cNvPr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5235D-413C-914E-ACEE-B0C1ACCC38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484" y="151711"/>
            <a:ext cx="658820" cy="661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BEBD9B-4406-3E40-B015-26C57FB706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3322E5E4-5CE9-4D1D-9130-D4E1DA1946C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5430" y="1777543"/>
            <a:ext cx="5079283" cy="283928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3981E393-596D-49FD-9D86-891E3EF79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352" y="427369"/>
            <a:ext cx="5042270" cy="268094"/>
          </a:xfrm>
          <a:prstGeom prst="rect">
            <a:avLst/>
          </a:prstGeom>
        </p:spPr>
        <p:txBody>
          <a:bodyPr vert="horz" wrap="square" lIns="0" tIns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chemeClr val="tx1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A2BBA767-9FF3-480A-90BB-A88006AE1E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5430" y="1187344"/>
            <a:ext cx="10347159" cy="51312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>
                <a:solidFill>
                  <a:srgbClr val="467DC0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 err="1"/>
              <a:t>Waterlock</a:t>
            </a:r>
            <a:r>
              <a:rPr lang="en-US" noProof="0" dirty="0"/>
              <a:t> heading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2F5C14C-8450-4E56-A9A9-FE07FACA3C97}"/>
              </a:ext>
            </a:extLst>
          </p:cNvPr>
          <p:cNvCxnSpPr/>
          <p:nvPr userDrawn="1"/>
        </p:nvCxnSpPr>
        <p:spPr>
          <a:xfrm>
            <a:off x="337352" y="342162"/>
            <a:ext cx="252000" cy="0"/>
          </a:xfrm>
          <a:prstGeom prst="line">
            <a:avLst/>
          </a:prstGeom>
          <a:ln w="19050" cap="rnd">
            <a:solidFill>
              <a:srgbClr val="467D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9">
            <a:extLst>
              <a:ext uri="{FF2B5EF4-FFF2-40B4-BE49-F238E27FC236}">
                <a16:creationId xmlns:a16="http://schemas.microsoft.com/office/drawing/2014/main" id="{6382ED07-122B-4CD0-9FA9-571EBF28555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71192" y="2068018"/>
            <a:ext cx="5206783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rgbClr val="467DC0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ECC67CBE-98D2-47C0-8BFF-B48094F7451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45431" y="2068018"/>
            <a:ext cx="5281212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rgbClr val="467DC0"/>
              </a:buClr>
              <a:buSzPct val="130000"/>
              <a:buFont typeface="Arial" panose="020B0604020202020204" pitchFamily="34" charset="0"/>
              <a:buChar char="•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EC611C21-0BE8-4472-8490-558154EE915F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71192" y="1784092"/>
            <a:ext cx="5079283" cy="277380"/>
          </a:xfrm>
          <a:prstGeom prst="rect">
            <a:avLst/>
          </a:prstGeom>
        </p:spPr>
        <p:txBody>
          <a:bodyPr vert="horz" lIns="0" tIns="0">
            <a:norm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Arial"/>
              <a:buNone/>
              <a:defRPr sz="1400" i="1" baseline="0">
                <a:solidFill>
                  <a:schemeClr val="tx1"/>
                </a:solidFill>
                <a:latin typeface="+mj-lt"/>
              </a:defRPr>
            </a:lvl1pPr>
            <a:lvl2pPr marL="742950" indent="-285750">
              <a:lnSpc>
                <a:spcPct val="120000"/>
              </a:lnSpc>
              <a:buClr>
                <a:schemeClr val="accent1"/>
              </a:buClr>
              <a:buSzPct val="120000"/>
              <a:buFont typeface="Arial"/>
              <a:buChar char="•"/>
              <a:defRPr sz="1600">
                <a:solidFill>
                  <a:schemeClr val="tx2"/>
                </a:solidFill>
              </a:defRPr>
            </a:lvl2pPr>
            <a:lvl3pPr marL="1143000" indent="-228600"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657350" indent="-285750">
              <a:buClr>
                <a:schemeClr val="accent1"/>
              </a:buClr>
              <a:buSzPct val="100000"/>
              <a:buFont typeface="Arial"/>
              <a:buChar char="•"/>
              <a:defRPr sz="1600">
                <a:solidFill>
                  <a:schemeClr val="tx2"/>
                </a:solidFill>
              </a:defRPr>
            </a:lvl4pPr>
            <a:lvl5pPr marL="2057400" indent="-228600">
              <a:buClr>
                <a:schemeClr val="accent2"/>
              </a:buClr>
              <a:buFont typeface="Arial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GB" noProof="0" dirty="0"/>
              <a:t>Sub-heading if required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77AF5CB8-8376-5249-8420-23261AC46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97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s - Te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FEC1B5-B4ED-45E3-9B60-875F59D6A4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chemeClr val="tx1">
              <a:alpha val="5000"/>
            </a:schemeClr>
          </a:solidFill>
          <a:effectLst/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BB72EA9-E5AB-4AB6-B8CB-8934192353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963" y="2776432"/>
            <a:ext cx="2597488" cy="691698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chemeClr val="tx1">
                    <a:alpha val="80000"/>
                  </a:schemeClr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Sign-off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F531D3D-CB6A-414A-9338-606C70A9E3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33962" y="3468130"/>
            <a:ext cx="2597488" cy="370702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800" b="0" i="0" baseline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dirty="0"/>
              <a:t>Questions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E05BC6BF-2C13-495C-8A19-9FC70B2EF7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3962" y="4621426"/>
            <a:ext cx="2597488" cy="1623135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 i="0" baseline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dirty="0"/>
              <a:t>Contact details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EE2241-5F26-46C5-8F61-D8DC8AE0A7FE}"/>
              </a:ext>
            </a:extLst>
          </p:cNvPr>
          <p:cNvCxnSpPr/>
          <p:nvPr userDrawn="1"/>
        </p:nvCxnSpPr>
        <p:spPr>
          <a:xfrm>
            <a:off x="1033963" y="2633234"/>
            <a:ext cx="432000" cy="0"/>
          </a:xfrm>
          <a:prstGeom prst="line">
            <a:avLst/>
          </a:prstGeom>
          <a:ln w="254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3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A9F689B-C0FE-9C4A-9B6D-9CE5F6B3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275C58A8-C84E-4063-8F87-82475A3655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4428" y="3222742"/>
            <a:ext cx="4559205" cy="1835909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chemeClr val="tx1">
                    <a:alpha val="80000"/>
                  </a:schemeClr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Presentation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FE9172-1E1E-4280-A6C6-3BDF41570660}"/>
              </a:ext>
            </a:extLst>
          </p:cNvPr>
          <p:cNvCxnSpPr/>
          <p:nvPr userDrawn="1"/>
        </p:nvCxnSpPr>
        <p:spPr>
          <a:xfrm>
            <a:off x="7150194" y="3068663"/>
            <a:ext cx="432000" cy="0"/>
          </a:xfrm>
          <a:prstGeom prst="line">
            <a:avLst/>
          </a:prstGeom>
          <a:ln w="254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D9BA3E81-EF84-47B9-8D84-74EAED8DED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0194" y="5464548"/>
            <a:ext cx="2597488" cy="96304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 i="0" baseline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dirty="0"/>
              <a:t>Presenter Details</a:t>
            </a:r>
          </a:p>
          <a:p>
            <a:pPr lvl="0"/>
            <a:r>
              <a:rPr lang="en-GB" noProof="0" dirty="0"/>
              <a:t>01/01/2018</a:t>
            </a:r>
            <a:endParaRPr lang="en-US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68AE2FB7-3042-674E-A47C-79AB23F8F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3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yb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A9F689B-C0FE-9C4A-9B6D-9CE5F6B3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E5D2BAF-EFF6-4B20-80F9-17427FA4A2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4428" y="3222742"/>
            <a:ext cx="4559205" cy="1835909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chemeClr val="tx1">
                    <a:alpha val="80000"/>
                  </a:schemeClr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Presentation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81C761-7AF6-4013-AEC2-16700BCD01A7}"/>
              </a:ext>
            </a:extLst>
          </p:cNvPr>
          <p:cNvCxnSpPr/>
          <p:nvPr userDrawn="1"/>
        </p:nvCxnSpPr>
        <p:spPr>
          <a:xfrm>
            <a:off x="7150194" y="3068663"/>
            <a:ext cx="432000" cy="0"/>
          </a:xfrm>
          <a:prstGeom prst="line">
            <a:avLst/>
          </a:prstGeom>
          <a:ln w="254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A6E75D2-B8D5-4F13-B6C2-69DF369ED1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0194" y="5464548"/>
            <a:ext cx="2597488" cy="96304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 i="0" baseline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dirty="0"/>
              <a:t>Presenter Details</a:t>
            </a:r>
          </a:p>
          <a:p>
            <a:pPr lvl="0"/>
            <a:r>
              <a:rPr lang="en-GB" noProof="0" dirty="0"/>
              <a:t>01/01/2018</a:t>
            </a:r>
            <a:endParaRPr lang="en-US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988B456A-657A-BA41-AA8D-36E635F74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8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ater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A9F689B-C0FE-9C4A-9B6D-9CE5F6B3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E5D2BAF-EFF6-4B20-80F9-17427FA4A2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4428" y="3222742"/>
            <a:ext cx="4559205" cy="1835909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chemeClr val="tx1">
                    <a:alpha val="80000"/>
                  </a:schemeClr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Presentation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81C761-7AF6-4013-AEC2-16700BCD01A7}"/>
              </a:ext>
            </a:extLst>
          </p:cNvPr>
          <p:cNvCxnSpPr/>
          <p:nvPr userDrawn="1"/>
        </p:nvCxnSpPr>
        <p:spPr>
          <a:xfrm>
            <a:off x="7150194" y="3068663"/>
            <a:ext cx="432000" cy="0"/>
          </a:xfrm>
          <a:prstGeom prst="line">
            <a:avLst/>
          </a:prstGeom>
          <a:ln w="254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A6E75D2-B8D5-4F13-B6C2-69DF369ED1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0194" y="5464548"/>
            <a:ext cx="2597488" cy="96304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 i="0" baseline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dirty="0"/>
              <a:t>Presenter Details</a:t>
            </a:r>
          </a:p>
          <a:p>
            <a:pPr lvl="0"/>
            <a:r>
              <a:rPr lang="en-GB" noProof="0" dirty="0"/>
              <a:t>01/01/2018</a:t>
            </a:r>
            <a:endParaRPr lang="en-US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3B3F019B-F152-2240-9AFB-BF40C8175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94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GH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A9F689B-C0FE-9C4A-9B6D-9CE5F6B3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E5D2BAF-EFF6-4B20-80F9-17427FA4A2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4428" y="3222742"/>
            <a:ext cx="4559205" cy="1835909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chemeClr val="tx1">
                    <a:alpha val="80000"/>
                  </a:schemeClr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Presentation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81C761-7AF6-4013-AEC2-16700BCD01A7}"/>
              </a:ext>
            </a:extLst>
          </p:cNvPr>
          <p:cNvCxnSpPr/>
          <p:nvPr userDrawn="1"/>
        </p:nvCxnSpPr>
        <p:spPr>
          <a:xfrm>
            <a:off x="7150194" y="3068663"/>
            <a:ext cx="432000" cy="0"/>
          </a:xfrm>
          <a:prstGeom prst="line">
            <a:avLst/>
          </a:prstGeom>
          <a:ln w="254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A6E75D2-B8D5-4F13-B6C2-69DF369ED1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0194" y="5464548"/>
            <a:ext cx="2597488" cy="96304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 i="0" baseline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dirty="0"/>
              <a:t>Presenter Details</a:t>
            </a:r>
          </a:p>
          <a:p>
            <a:pPr lvl="0"/>
            <a:r>
              <a:rPr lang="en-GB" noProof="0" dirty="0"/>
              <a:t>01/01/2018</a:t>
            </a:r>
            <a:endParaRPr lang="en-US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9A9E6F03-0D7A-904E-B626-9EFA23E409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65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BG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A9F689B-C0FE-9C4A-9B6D-9CE5F6B345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8E5D2BAF-EFF6-4B20-80F9-17427FA4A2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4428" y="3222742"/>
            <a:ext cx="4559205" cy="1835909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aseline="0">
                <a:solidFill>
                  <a:schemeClr val="tx1">
                    <a:alpha val="80000"/>
                  </a:schemeClr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Presentation 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81C761-7AF6-4013-AEC2-16700BCD01A7}"/>
              </a:ext>
            </a:extLst>
          </p:cNvPr>
          <p:cNvCxnSpPr/>
          <p:nvPr userDrawn="1"/>
        </p:nvCxnSpPr>
        <p:spPr>
          <a:xfrm>
            <a:off x="7150194" y="3068663"/>
            <a:ext cx="432000" cy="0"/>
          </a:xfrm>
          <a:prstGeom prst="line">
            <a:avLst/>
          </a:prstGeom>
          <a:ln w="25400" cap="rnd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1A6E75D2-B8D5-4F13-B6C2-69DF369ED1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50194" y="5464548"/>
            <a:ext cx="2597488" cy="96304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 i="0" baseline="0">
                <a:solidFill>
                  <a:schemeClr val="bg2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noProof="0" dirty="0"/>
              <a:t>Presenter Details</a:t>
            </a:r>
          </a:p>
          <a:p>
            <a:pPr lvl="0"/>
            <a:r>
              <a:rPr lang="en-GB" noProof="0" dirty="0"/>
              <a:t>01/01/2018</a:t>
            </a:r>
            <a:endParaRPr lang="en-US" noProof="0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C32133B7-7234-A145-BF44-83C1F33E6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79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/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A3AF5EF-D71D-4701-AD8A-BE4FDC478D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703E69-ECC2-4433-BF0C-E72BF01039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5430" y="1187344"/>
            <a:ext cx="10347159" cy="513120"/>
          </a:xfrm>
          <a:prstGeom prst="rect">
            <a:avLst/>
          </a:prstGeom>
        </p:spPr>
        <p:txBody>
          <a:bodyPr vert="horz" wrap="square" lIns="0" t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>
                <a:solidFill>
                  <a:schemeClr val="accent2"/>
                </a:solidFill>
                <a:latin typeface="Caros Soft Medium" panose="020F0603030302020204" pitchFamily="34" charset="0"/>
              </a:defRPr>
            </a:lvl1pPr>
          </a:lstStyle>
          <a:p>
            <a:pPr lvl="0"/>
            <a:r>
              <a:rPr lang="en-US" noProof="0" dirty="0"/>
              <a:t>Agenda / Contents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0F7EE7A8-1DCC-4CEA-9526-65FEF255532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2800" y="2068018"/>
            <a:ext cx="10079789" cy="378969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30000"/>
              <a:buFont typeface="+mj-lt"/>
              <a:buAutoNum type="arabicParenR"/>
              <a:defRPr sz="1600" baseline="0">
                <a:solidFill>
                  <a:schemeClr val="tx1"/>
                </a:solidFill>
              </a:defRPr>
            </a:lvl1pPr>
            <a:lvl2pPr marL="800100" indent="-342900">
              <a:lnSpc>
                <a:spcPct val="100000"/>
              </a:lnSpc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2pPr>
            <a:lvl3pPr marL="1257300" indent="-3429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3pPr>
            <a:lvl4pPr marL="1714500" indent="-342900">
              <a:lnSpc>
                <a:spcPct val="1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2171700" indent="-34290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1AE832-74C3-684D-9640-D87B8F42B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0426" y="155430"/>
            <a:ext cx="661140" cy="6611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04F6ED-DE4E-9740-9E83-DE2601F061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2000" y="5371166"/>
            <a:ext cx="1080000" cy="1080000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4CC69CC2-A9C8-CD40-A044-B38ED978A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23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2BEF41-C02E-B049-B393-627D58432C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575" y="6604000"/>
            <a:ext cx="11925544" cy="172363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/>
              <a:t>©GREEN ENERGY OPTIONS 2019  // SLIDE ‹#›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73" r:id="rId2"/>
    <p:sldLayoutId id="2147483848" r:id="rId3"/>
    <p:sldLayoutId id="2147483849" r:id="rId4"/>
    <p:sldLayoutId id="2147483850" r:id="rId5"/>
    <p:sldLayoutId id="2147483876" r:id="rId6"/>
    <p:sldLayoutId id="2147483877" r:id="rId7"/>
    <p:sldLayoutId id="2147483878" r:id="rId8"/>
    <p:sldLayoutId id="2147483842" r:id="rId9"/>
    <p:sldLayoutId id="2147483824" r:id="rId10"/>
    <p:sldLayoutId id="2147483874" r:id="rId11"/>
    <p:sldLayoutId id="2147483843" r:id="rId12"/>
    <p:sldLayoutId id="2147483844" r:id="rId13"/>
    <p:sldLayoutId id="2147483846" r:id="rId14"/>
    <p:sldLayoutId id="2147483847" r:id="rId15"/>
    <p:sldLayoutId id="2147483857" r:id="rId16"/>
    <p:sldLayoutId id="2147483845" r:id="rId17"/>
    <p:sldLayoutId id="2147483879" r:id="rId18"/>
    <p:sldLayoutId id="2147483880" r:id="rId19"/>
    <p:sldLayoutId id="2147483823" r:id="rId20"/>
    <p:sldLayoutId id="2147483830" r:id="rId21"/>
    <p:sldLayoutId id="2147483860" r:id="rId22"/>
    <p:sldLayoutId id="2147483861" r:id="rId23"/>
    <p:sldLayoutId id="2147483858" r:id="rId24"/>
    <p:sldLayoutId id="2147483831" r:id="rId25"/>
    <p:sldLayoutId id="2147483854" r:id="rId26"/>
    <p:sldLayoutId id="2147483875" r:id="rId27"/>
    <p:sldLayoutId id="2147483862" r:id="rId28"/>
    <p:sldLayoutId id="2147483863" r:id="rId29"/>
    <p:sldLayoutId id="2147483864" r:id="rId30"/>
    <p:sldLayoutId id="2147483865" r:id="rId31"/>
    <p:sldLayoutId id="2147483866" r:id="rId32"/>
    <p:sldLayoutId id="2147483867" r:id="rId33"/>
    <p:sldLayoutId id="2147483868" r:id="rId34"/>
    <p:sldLayoutId id="2147483869" r:id="rId35"/>
    <p:sldLayoutId id="2147483870" r:id="rId36"/>
    <p:sldLayoutId id="2147483871" r:id="rId37"/>
    <p:sldLayoutId id="2147483872" r:id="rId38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4DC8C6-5412-4E9F-9B8C-A7195F73E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A740F-93BF-4806-B7A9-20DD3A2AAC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9602" y="7966059"/>
            <a:ext cx="2051144" cy="537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73D8D-9680-400A-AFE5-4388DE99B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©GREEN ENERGY OPTIONS 2019  // SLIDE ‹#›</a:t>
            </a:r>
            <a:endParaRPr lang="en-GB" dirty="0"/>
          </a:p>
        </p:txBody>
      </p:sp>
      <p:pic>
        <p:nvPicPr>
          <p:cNvPr id="5" name="Picture 4" descr="Image result for customer service excellence">
            <a:extLst>
              <a:ext uri="{FF2B5EF4-FFF2-40B4-BE49-F238E27FC236}">
                <a16:creationId xmlns:a16="http://schemas.microsoft.com/office/drawing/2014/main" id="{956170D7-679D-4AA9-9845-9612E9520F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29" y="3222742"/>
            <a:ext cx="4559204" cy="210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Profile picture of Russell Harvey">
            <a:extLst>
              <a:ext uri="{FF2B5EF4-FFF2-40B4-BE49-F238E27FC236}">
                <a16:creationId xmlns:a16="http://schemas.microsoft.com/office/drawing/2014/main" id="{AF1F2AEC-60A1-4BD9-AF01-366DBA275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27" y="2425878"/>
            <a:ext cx="1181681" cy="7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ile picture of Calum Wilson">
            <a:extLst>
              <a:ext uri="{FF2B5EF4-FFF2-40B4-BE49-F238E27FC236}">
                <a16:creationId xmlns:a16="http://schemas.microsoft.com/office/drawing/2014/main" id="{AAB8C553-8BCC-4BAD-9C78-B0A5A70C3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678" y="2425876"/>
            <a:ext cx="1181681" cy="79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rofile picture of James Singleton">
            <a:extLst>
              <a:ext uri="{FF2B5EF4-FFF2-40B4-BE49-F238E27FC236}">
                <a16:creationId xmlns:a16="http://schemas.microsoft.com/office/drawing/2014/main" id="{0B80AD9E-8A2E-4FD0-B52B-2CFBB4B4F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60" y="2425877"/>
            <a:ext cx="1128233" cy="7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file picture of Cliff Smith">
            <a:extLst>
              <a:ext uri="{FF2B5EF4-FFF2-40B4-BE49-F238E27FC236}">
                <a16:creationId xmlns:a16="http://schemas.microsoft.com/office/drawing/2014/main" id="{C7D5F2F0-FD55-444D-AA14-C9B741663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7780" y="1839536"/>
            <a:ext cx="872729" cy="70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liff richard">
            <a:extLst>
              <a:ext uri="{FF2B5EF4-FFF2-40B4-BE49-F238E27FC236}">
                <a16:creationId xmlns:a16="http://schemas.microsoft.com/office/drawing/2014/main" id="{52BA0F6C-152F-4FBB-A35D-6B420D97A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593" y="2425878"/>
            <a:ext cx="1128234" cy="7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2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15000">
        <p14:flash/>
      </p:transition>
    </mc:Choice>
    <mc:Fallback>
      <p:transition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6718BB-2AD3-4DB1-B2CE-89DC18AAD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©GREEN ENERGY OPTIONS 2019  // SLIDE ‹#›</a:t>
            </a:r>
            <a:endParaRPr lang="en-GB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9B9E603-8477-440E-8278-622876075D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2565"/>
              </p:ext>
            </p:extLst>
          </p:nvPr>
        </p:nvGraphicFramePr>
        <p:xfrm>
          <a:off x="112575" y="273455"/>
          <a:ext cx="4702705" cy="281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38A3D64-EBD7-43F6-95D8-340AAD8404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7781083"/>
              </p:ext>
            </p:extLst>
          </p:nvPr>
        </p:nvGraphicFramePr>
        <p:xfrm>
          <a:off x="4961499" y="273454"/>
          <a:ext cx="7001067" cy="3080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8EC81AC-421D-471A-A339-BBBB711768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656154"/>
              </p:ext>
            </p:extLst>
          </p:nvPr>
        </p:nvGraphicFramePr>
        <p:xfrm>
          <a:off x="306505" y="3424270"/>
          <a:ext cx="4571020" cy="3230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D00F7C7-8F8A-4498-AC69-7D8F9FB3B9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377332"/>
              </p:ext>
            </p:extLst>
          </p:nvPr>
        </p:nvGraphicFramePr>
        <p:xfrm>
          <a:off x="4815281" y="3424588"/>
          <a:ext cx="7001067" cy="3249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18064443"/>
      </p:ext>
    </p:extLst>
  </p:cSld>
  <p:clrMapOvr>
    <a:masterClrMapping/>
  </p:clrMapOvr>
  <p:transition spd="slow" advClick="0" advTm="15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9A9AF-430F-4C20-A7B1-0A48F3445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©GREEN ENERGY OPTIONS 2019  // SLIDE ‹#›</a:t>
            </a:r>
            <a:endParaRPr lang="en-GB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FCF0DBD-68B2-4D6E-8D22-23952266BD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9014630"/>
              </p:ext>
            </p:extLst>
          </p:nvPr>
        </p:nvGraphicFramePr>
        <p:xfrm>
          <a:off x="717468" y="612396"/>
          <a:ext cx="10028828" cy="2763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E0F1B81-E945-4D1A-977C-04EE405C28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8254761"/>
              </p:ext>
            </p:extLst>
          </p:nvPr>
        </p:nvGraphicFramePr>
        <p:xfrm>
          <a:off x="717468" y="3548097"/>
          <a:ext cx="10708338" cy="3055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88803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5000">
        <p:split orient="vert"/>
      </p:transition>
    </mc:Choice>
    <mc:Fallback>
      <p:transition spd="slow" advClick="0" advTm="15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B8E60-5429-4912-97B8-00512318C5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©GREEN ENERGY OPTIONS 2019  // SLIDE ‹#›</a:t>
            </a:r>
            <a:endParaRPr lang="en-GB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242F082-8B0C-4393-8707-9574C35C97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7976867"/>
              </p:ext>
            </p:extLst>
          </p:nvPr>
        </p:nvGraphicFramePr>
        <p:xfrm>
          <a:off x="74148" y="545284"/>
          <a:ext cx="11288066" cy="5905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1440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5000">
        <p15:prstTrans prst="drape"/>
      </p:transition>
    </mc:Choice>
    <mc:Fallback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EAC93D-9EFD-4DC9-87AB-4FC6DF9C5E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767" y="374044"/>
            <a:ext cx="10719254" cy="661140"/>
          </a:xfrm>
        </p:spPr>
        <p:txBody>
          <a:bodyPr/>
          <a:lstStyle/>
          <a:p>
            <a:r>
              <a:rPr lang="en-US" dirty="0"/>
              <a:t>Customer Service News  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26CD940-B765-4326-B118-AB40DC0021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4199" y="1035184"/>
            <a:ext cx="8577108" cy="523788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Cliff joined the team in May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added a Signature to the emails sent via Freshdesk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reduced the number of tickets in Freshdesk by over 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streamlined the </a:t>
            </a:r>
            <a:r>
              <a:rPr lang="en-US" b="1" dirty="0"/>
              <a:t>onboarding</a:t>
            </a:r>
            <a:r>
              <a:rPr lang="en-US" dirty="0"/>
              <a:t> process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25CEE-DDB6-43E5-9A59-6EE433DA8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©GREEN ENERGY OPTIONS 2019  // SLIDE ‹#›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5BDBA-1A51-41C2-B0D0-0E4EAF1D6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26" y="2528007"/>
            <a:ext cx="2645431" cy="1230766"/>
          </a:xfrm>
          <a:prstGeom prst="rect">
            <a:avLst/>
          </a:prstGeom>
        </p:spPr>
      </p:pic>
      <p:pic>
        <p:nvPicPr>
          <p:cNvPr id="1030" name="Picture 6" descr="Image result for reducing number icon">
            <a:extLst>
              <a:ext uri="{FF2B5EF4-FFF2-40B4-BE49-F238E27FC236}">
                <a16:creationId xmlns:a16="http://schemas.microsoft.com/office/drawing/2014/main" id="{439FBB21-9FD1-4ED0-81DD-08C22B981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26" y="3994070"/>
            <a:ext cx="2645431" cy="115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ll aboard boat">
            <a:extLst>
              <a:ext uri="{FF2B5EF4-FFF2-40B4-BE49-F238E27FC236}">
                <a16:creationId xmlns:a16="http://schemas.microsoft.com/office/drawing/2014/main" id="{3F3B5294-5990-4B56-BADA-E803744D1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24" y="5313370"/>
            <a:ext cx="2645431" cy="13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liff richard">
            <a:extLst>
              <a:ext uri="{FF2B5EF4-FFF2-40B4-BE49-F238E27FC236}">
                <a16:creationId xmlns:a16="http://schemas.microsoft.com/office/drawing/2014/main" id="{C96E315A-CDEF-4CBC-8731-CF1DA987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112" y="1045050"/>
            <a:ext cx="2639543" cy="12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9263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p14:dur="250" advClick="0" advTm="15000">
        <p15:prstTrans prst="fracture"/>
      </p:transition>
    </mc:Choice>
    <mc:Fallback>
      <p:transition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geo_PowerPoint_no_marking_2016">
  <a:themeElements>
    <a:clrScheme name="geo colours">
      <a:dk1>
        <a:srgbClr val="343433"/>
      </a:dk1>
      <a:lt1>
        <a:srgbClr val="FFFEFD"/>
      </a:lt1>
      <a:dk2>
        <a:srgbClr val="767776"/>
      </a:dk2>
      <a:lt2>
        <a:srgbClr val="9E9F9E"/>
      </a:lt2>
      <a:accent1>
        <a:srgbClr val="CACBCA"/>
      </a:accent1>
      <a:accent2>
        <a:srgbClr val="E05D29"/>
      </a:accent2>
      <a:accent3>
        <a:srgbClr val="BF1D66"/>
      </a:accent3>
      <a:accent4>
        <a:srgbClr val="03A648"/>
      </a:accent4>
      <a:accent5>
        <a:srgbClr val="933D81"/>
      </a:accent5>
      <a:accent6>
        <a:srgbClr val="2FB8CC"/>
      </a:accent6>
      <a:hlink>
        <a:srgbClr val="E05D29"/>
      </a:hlink>
      <a:folHlink>
        <a:srgbClr val="4C4D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werPoint Template CONFIDENCE 0.1.2" id="{7FB41B1A-F49F-A040-99DF-30BFFAA0CC84}" vid="{63704266-8988-974C-B33A-42DC779374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3372A0B9544E4ABDCDE5AFD8AD2B32" ma:contentTypeVersion="10" ma:contentTypeDescription="Create a new document." ma:contentTypeScope="" ma:versionID="80657854e89ab588b1385b81955afbc2">
  <xsd:schema xmlns:xsd="http://www.w3.org/2001/XMLSchema" xmlns:xs="http://www.w3.org/2001/XMLSchema" xmlns:p="http://schemas.microsoft.com/office/2006/metadata/properties" xmlns:ns2="eeb2c5ec-ba5c-4f2e-9fd2-8b3473ab4a39" xmlns:ns3="b2b0be58-f05b-42b5-a7c2-7f4983476066" targetNamespace="http://schemas.microsoft.com/office/2006/metadata/properties" ma:root="true" ma:fieldsID="ab5f8e97912d9c350d7f6318576b2f2b" ns2:_="" ns3:_="">
    <xsd:import namespace="eeb2c5ec-ba5c-4f2e-9fd2-8b3473ab4a39"/>
    <xsd:import namespace="b2b0be58-f05b-42b5-a7c2-7f49834760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b2c5ec-ba5c-4f2e-9fd2-8b3473ab4a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b0be58-f05b-42b5-a7c2-7f498347606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A78324-8F70-4D69-902B-F63E32863B21}">
  <ds:schemaRefs>
    <ds:schemaRef ds:uri="eeb2c5ec-ba5c-4f2e-9fd2-8b3473ab4a39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b2b0be58-f05b-42b5-a7c2-7f498347606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0A620AC-7D18-495C-8CF0-A58E5CABEC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D715DB-BE09-494C-B37B-D10CAA7440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b2c5ec-ba5c-4f2e-9fd2-8b3473ab4a39"/>
    <ds:schemaRef ds:uri="b2b0be58-f05b-42b5-a7c2-7f49834760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GO-000154-FM-3-Corporate Powerpoint Template (Normal)</Template>
  <TotalTime>148</TotalTime>
  <Words>117</Words>
  <Application>Microsoft Office PowerPoint</Application>
  <PresentationFormat>Widescreen</PresentationFormat>
  <Paragraphs>30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Arial</vt:lpstr>
      <vt:lpstr>Caros Soft Medium</vt:lpstr>
      <vt:lpstr>Calibri Light</vt:lpstr>
      <vt:lpstr>geo_PowerPoint_no_marking_2016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Cliff Smith</dc:creator>
  <cp:lastModifiedBy>Cliff Smith</cp:lastModifiedBy>
  <cp:revision>5</cp:revision>
  <cp:lastPrinted>2016-03-01T16:58:19Z</cp:lastPrinted>
  <dcterms:created xsi:type="dcterms:W3CDTF">2019-06-10T16:03:20Z</dcterms:created>
  <dcterms:modified xsi:type="dcterms:W3CDTF">2019-06-11T10:33:30Z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0x010100B63372A0B9544E4ABDCDE5AFD8AD2B32</vt:lpwstr>
  </property>
</Properties>
</file>